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5" r:id="rId3"/>
    <p:sldId id="276" r:id="rId4"/>
    <p:sldId id="286" r:id="rId5"/>
    <p:sldId id="287" r:id="rId6"/>
    <p:sldId id="283" r:id="rId7"/>
    <p:sldId id="279" r:id="rId8"/>
    <p:sldId id="265" r:id="rId9"/>
    <p:sldId id="274" r:id="rId10"/>
    <p:sldId id="271" r:id="rId11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Author" initials="A" lastIdx="0" clrIdx="6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26"/>
  </p:normalViewPr>
  <p:slideViewPr>
    <p:cSldViewPr snapToGrid="0">
      <p:cViewPr>
        <p:scale>
          <a:sx n="50" d="100"/>
          <a:sy n="50" d="100"/>
        </p:scale>
        <p:origin x="789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2997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3" csCatId="accent1" phldr="1"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8FE81FEC-2664-411F-AEB3-065F29F52751}">
      <dgm:prSet custT="1"/>
      <dgm:spPr>
        <a:solidFill>
          <a:schemeClr val="accent1">
            <a:lumMod val="60000"/>
            <a:lumOff val="40000"/>
            <a:alpha val="68000"/>
          </a:schemeClr>
        </a:solidFill>
        <a:ln>
          <a:noFill/>
        </a:ln>
      </dgm:spPr>
      <dgm:t>
        <a:bodyPr lIns="182880" tIns="182880" rIns="182880" bIns="182880" rtlCol="0"/>
        <a:lstStyle>
          <a:defPPr>
            <a:defRPr lang="ru-RU"/>
          </a:defPPr>
        </a:lstStyle>
        <a:p>
          <a:pPr marL="0" rtl="0">
            <a:lnSpc>
              <a:spcPct val="100000"/>
            </a:lnSpc>
            <a:buNone/>
          </a:pPr>
          <a:r>
            <a:rPr lang="ru-RU" sz="1300" b="0" i="1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Предназначены</a:t>
          </a:r>
          <a:r>
            <a:rPr lang="ru-RU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для работы с аудио, видео и другими мультимедийными файлами, например</a:t>
          </a:r>
          <a:r>
            <a:rPr lang="en-US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:</a:t>
          </a:r>
          <a:r>
            <a:rPr lang="ru-RU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VLC Media Player, Adobe Premiere Pro, </a:t>
          </a:r>
          <a:r>
            <a:rPr lang="ru-RU" sz="1300" b="1" i="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Audacity</a:t>
          </a:r>
          <a:r>
            <a:rPr lang="ru-RU" sz="1300" b="1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.</a:t>
          </a:r>
        </a:p>
      </dgm:t>
    </dgm:pt>
    <dgm:pt modelId="{BCBC007E-0269-421B-9C41-DE26D5C3A822}" type="parTrans" cxnId="{711E093C-AD42-45A4-8D40-A2D39702062E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80230EB7-7230-4881-A631-309C07417378}" type="sibTrans" cxnId="{711E093C-AD42-45A4-8D40-A2D39702062E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73D947E0-108F-4D20-A71E-3CF329F97212}">
      <dgm:prSet phldr="0" custT="1"/>
      <dgm:spPr>
        <a:ln>
          <a:noFill/>
        </a:ln>
      </dgm:spPr>
      <dgm:t>
        <a:bodyPr rtlCol="0"/>
        <a:lstStyle>
          <a:defPPr>
            <a:defRPr lang="ru-RU"/>
          </a:defPPr>
        </a:lstStyle>
        <a:p>
          <a:pPr marL="0" rtl="0"/>
          <a:r>
            <a:rPr lang="ru-RU" sz="1300" b="1" i="0" dirty="0">
              <a:latin typeface="+mn-lt"/>
              <a:cs typeface="Calibri"/>
            </a:rPr>
            <a:t>Текстовые редакторы и процессоры</a:t>
          </a:r>
        </a:p>
      </dgm:t>
    </dgm:pt>
    <dgm:pt modelId="{9D249532-A24D-4D8F-848A-9F42F2E486C9}" type="parTrans" cxnId="{A0077D09-C12C-46D0-8DF7-194B6911362A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AE813459-65AB-4FA9-B717-330DDA6DFA4E}" type="sibTrans" cxnId="{A0077D09-C12C-46D0-8DF7-194B6911362A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30A490C8-22B4-4D68-875C-0F0DE2FF864D}">
      <dgm:prSet phldr="0" custT="1"/>
      <dgm:spPr>
        <a:solidFill>
          <a:schemeClr val="accent1">
            <a:lumMod val="60000"/>
            <a:lumOff val="40000"/>
            <a:alpha val="63879"/>
          </a:schemeClr>
        </a:solidFill>
        <a:ln>
          <a:noFill/>
        </a:ln>
      </dgm:spPr>
      <dgm:t>
        <a:bodyPr rtlCol="0"/>
        <a:lstStyle>
          <a:defPPr>
            <a:defRPr lang="ru-RU"/>
          </a:defPPr>
        </a:lstStyle>
        <a:p>
          <a:pPr marL="0" rtl="0">
            <a:lnSpc>
              <a:spcPct val="100000"/>
            </a:lnSpc>
          </a:pPr>
          <a:r>
            <a:rPr lang="ru-RU" sz="1300" b="0" i="1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Предназначены</a:t>
          </a:r>
          <a:r>
            <a:rPr lang="ru-RU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для создания и редактирования текстовых документов, например</a:t>
          </a:r>
          <a:r>
            <a:rPr lang="en-US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:</a:t>
          </a:r>
          <a:r>
            <a:rPr lang="ru-RU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NotePad</a:t>
          </a:r>
          <a:r>
            <a:rPr lang="ru-RU" sz="1300" b="1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, </a:t>
          </a:r>
          <a:r>
            <a:rPr lang="ru-RU" sz="1300" b="1" i="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WordPad</a:t>
          </a:r>
          <a:r>
            <a:rPr lang="ru-RU" sz="1300" b="1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.</a:t>
          </a:r>
        </a:p>
      </dgm:t>
    </dgm:pt>
    <dgm:pt modelId="{035C64B0-4F0C-4FD1-BD23-B1D4C9887CBE}" type="parTrans" cxnId="{381FE1CC-8184-4745-8EB3-6DE11655998D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45495DA8-8707-41E3-A12B-FA5766269C44}" type="sibTrans" cxnId="{381FE1CC-8184-4745-8EB3-6DE11655998D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B1AFA1AF-0FF8-45B3-A6D0-0E255A2F637D}">
      <dgm:prSet phldr="0" custT="1"/>
      <dgm:spPr>
        <a:solidFill>
          <a:schemeClr val="accent1">
            <a:lumMod val="75000"/>
            <a:alpha val="52980"/>
          </a:schemeClr>
        </a:solidFill>
        <a:ln>
          <a:noFill/>
        </a:ln>
      </dgm:spPr>
      <dgm:t>
        <a:bodyPr rtlCol="0"/>
        <a:lstStyle>
          <a:defPPr>
            <a:defRPr lang="ru-RU"/>
          </a:defPPr>
        </a:lstStyle>
        <a:p>
          <a:pPr marL="0" rtl="0"/>
          <a:r>
            <a:rPr lang="ru-RU" sz="1300" b="1" dirty="0"/>
            <a:t>Графические редакторы</a:t>
          </a:r>
          <a:endParaRPr lang="ru-RU" sz="1300" b="1" i="0" dirty="0">
            <a:latin typeface="+mn-lt"/>
            <a:cs typeface="Calibri"/>
          </a:endParaRPr>
        </a:p>
      </dgm:t>
    </dgm:pt>
    <dgm:pt modelId="{10C68AF5-481C-45AA-A216-8BBBB04515B9}" type="parTrans" cxnId="{F28D7702-2FC3-49BD-BB13-C989E5EE622A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88649F7A-400B-4056-965D-C9AC0B3AD942}" type="sibTrans" cxnId="{F28D7702-2FC3-49BD-BB13-C989E5EE622A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50418D2B-9486-42DE-AFDD-1D31420040FF}">
      <dgm:prSet phldr="0" custT="1"/>
      <dgm:spPr>
        <a:solidFill>
          <a:schemeClr val="accent1">
            <a:lumMod val="40000"/>
            <a:lumOff val="60000"/>
            <a:alpha val="45201"/>
          </a:schemeClr>
        </a:solidFill>
        <a:ln>
          <a:noFill/>
        </a:ln>
      </dgm:spPr>
      <dgm:t>
        <a:bodyPr rtlCol="0"/>
        <a:lstStyle>
          <a:defPPr>
            <a:defRPr lang="ru-RU"/>
          </a:defPPr>
        </a:lstStyle>
        <a:p>
          <a:pPr marL="0" rtl="0">
            <a:lnSpc>
              <a:spcPct val="100000"/>
            </a:lnSpc>
          </a:pPr>
          <a:r>
            <a:rPr lang="ru-RU" sz="1300" b="0" i="1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Используются</a:t>
          </a:r>
          <a:r>
            <a:rPr lang="ru-RU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для создания и редактирования изображений, включая фотографии и иллюстрации, например</a:t>
          </a:r>
          <a:r>
            <a:rPr lang="en-US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:</a:t>
          </a:r>
          <a:r>
            <a:rPr lang="ru-RU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Adobe Photoshop, GIMP, Paint.NET.</a:t>
          </a:r>
        </a:p>
      </dgm:t>
    </dgm:pt>
    <dgm:pt modelId="{D5A17F6B-93F5-442B-938A-0F38C281BE88}" type="parTrans" cxnId="{5A5BA622-5DEB-48B9-88D9-C1DE36C711E5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1D87A0A5-8024-4710-846B-D5BFAC785107}" type="sibTrans" cxnId="{5A5BA622-5DEB-48B9-88D9-C1DE36C711E5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E9682B4F-0217-4B50-923E-C104AA24290F}">
      <dgm:prSet phldr="0" custT="1"/>
      <dgm:spPr>
        <a:ln>
          <a:noFill/>
        </a:ln>
      </dgm:spPr>
      <dgm:t>
        <a:bodyPr/>
        <a:lstStyle>
          <a:defPPr>
            <a:defRPr lang="ru-RU"/>
          </a:defPPr>
        </a:lstStyle>
        <a:p>
          <a:pPr marL="0"/>
          <a:r>
            <a:rPr lang="ru-RU" sz="1300" b="1" dirty="0"/>
            <a:t>Электронные таблицы</a:t>
          </a:r>
          <a:endParaRPr lang="ru-RU" sz="1300" b="1" i="0" dirty="0">
            <a:latin typeface="+mn-lt"/>
            <a:cs typeface="Calibri"/>
          </a:endParaRPr>
        </a:p>
      </dgm:t>
    </dgm:pt>
    <dgm:pt modelId="{E0F6C4AF-9BBB-4698-91D7-F9AE3EACBD5D}" type="parTrans" cxnId="{6C23D0C9-74B2-4C8B-AB2F-A03B3B0EBE56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B8632E42-D7EB-4C31-877E-6F1B2801851A}" type="sibTrans" cxnId="{6C23D0C9-74B2-4C8B-AB2F-A03B3B0EBE56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0EC0C300-11E4-45CF-8418-973585107209}">
      <dgm:prSet phldr="0" custT="1"/>
      <dgm:spPr>
        <a:solidFill>
          <a:schemeClr val="accent1">
            <a:lumMod val="20000"/>
            <a:lumOff val="80000"/>
            <a:alpha val="44000"/>
          </a:schemeClr>
        </a:solidFill>
        <a:ln>
          <a:noFill/>
        </a:ln>
      </dgm:spPr>
      <dgm:t>
        <a:bodyPr rtlCol="0"/>
        <a:lstStyle>
          <a:defPPr>
            <a:defRPr lang="ru-RU"/>
          </a:defPPr>
        </a:lstStyle>
        <a:p>
          <a:pPr marL="0" rtl="0">
            <a:lnSpc>
              <a:spcPct val="100000"/>
            </a:lnSpc>
          </a:pPr>
          <a:r>
            <a:rPr lang="ru-RU" sz="1300" b="0" i="1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Применяются</a:t>
          </a:r>
          <a:r>
            <a:rPr lang="ru-RU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для хранения и анализа числовых данных, выполнения расчётов и составления графиков, например</a:t>
          </a:r>
          <a:r>
            <a:rPr lang="en-US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:</a:t>
          </a:r>
          <a:r>
            <a:rPr lang="ru-RU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Microsoft Excel, </a:t>
          </a:r>
          <a:r>
            <a:rPr lang="ru-RU" sz="1300" b="1" i="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LibreOffice</a:t>
          </a:r>
          <a:r>
            <a:rPr lang="ru-RU" sz="1300" b="1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Calc</a:t>
          </a:r>
          <a:r>
            <a:rPr lang="ru-RU" sz="1300" b="1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, Google </a:t>
          </a:r>
          <a:r>
            <a:rPr lang="ru-RU" sz="1300" b="1" i="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Sheets</a:t>
          </a:r>
          <a:r>
            <a:rPr lang="ru-RU" sz="1300" b="1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.</a:t>
          </a:r>
        </a:p>
      </dgm:t>
    </dgm:pt>
    <dgm:pt modelId="{1E4DD98E-100E-46B7-B24A-408BBF69E9FA}" type="parTrans" cxnId="{51563A4F-C0EB-47D6-B5BC-47A4E599AD4B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90FAB5D1-62B3-4FF6-A07D-EE607F529C32}" type="sibTrans" cxnId="{51563A4F-C0EB-47D6-B5BC-47A4E599AD4B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FEB4A941-E9FA-4A86-A673-85FF34B35F20}">
      <dgm:prSet phldr="0" custT="1"/>
      <dgm:spPr>
        <a:solidFill>
          <a:schemeClr val="accent1">
            <a:lumMod val="40000"/>
            <a:lumOff val="60000"/>
            <a:alpha val="45000"/>
          </a:schemeClr>
        </a:solidFill>
        <a:ln>
          <a:noFill/>
        </a:ln>
      </dgm:spPr>
      <dgm:t>
        <a:bodyPr rtlCol="0"/>
        <a:lstStyle>
          <a:defPPr>
            <a:defRPr lang="ru-RU"/>
          </a:defPPr>
        </a:lstStyle>
        <a:p>
          <a:pPr marL="0" rtl="0">
            <a:lnSpc>
              <a:spcPct val="100000"/>
            </a:lnSpc>
          </a:pPr>
          <a:r>
            <a:rPr lang="ru-RU" sz="1300" b="0" i="1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Используются</a:t>
          </a:r>
          <a:r>
            <a:rPr lang="ru-RU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для хранения, организации и обработки больших объёмов структурированных данных, например</a:t>
          </a:r>
          <a:r>
            <a:rPr lang="en-US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:</a:t>
          </a:r>
          <a:r>
            <a:rPr lang="ru-RU" sz="1300" b="0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Microsoft Access, MySQL, </a:t>
          </a:r>
          <a:r>
            <a:rPr lang="ru-RU" sz="1300" b="1" i="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PostgreSQL</a:t>
          </a:r>
          <a:r>
            <a:rPr lang="ru-RU" sz="1300" b="1" i="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.</a:t>
          </a:r>
        </a:p>
      </dgm:t>
    </dgm:pt>
    <dgm:pt modelId="{39522508-BC4E-4DD5-A744-AFEFFE36DB74}" type="parTrans" cxnId="{F942F56C-9025-4AA1-9B36-C5AE0A93B0F5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97624CC8-6315-4683-B26C-C30D552DA5A6}" type="sibTrans" cxnId="{F942F56C-9025-4AA1-9B36-C5AE0A93B0F5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A2322D3A-7AC2-4C5C-9D7E-EAB2313D47D4}">
      <dgm:prSet phldr="0" custT="1"/>
      <dgm:spPr>
        <a:solidFill>
          <a:srgbClr val="4A5EE6"/>
        </a:solidFill>
        <a:ln>
          <a:noFill/>
        </a:ln>
      </dgm:spPr>
      <dgm:t>
        <a:bodyPr rtlCol="0"/>
        <a:lstStyle>
          <a:defPPr>
            <a:defRPr lang="ru-RU"/>
          </a:defPPr>
        </a:lstStyle>
        <a:p>
          <a:pPr marL="0" rtl="0"/>
          <a:r>
            <a:rPr lang="ru-RU" sz="1300" b="1" dirty="0"/>
            <a:t>Программное обеспечение для обработки мультимедиа</a:t>
          </a:r>
          <a:endParaRPr lang="ru-RU" sz="1300" b="1" i="0" dirty="0">
            <a:latin typeface="+mn-lt"/>
            <a:cs typeface="Calibri"/>
          </a:endParaRPr>
        </a:p>
      </dgm:t>
    </dgm:pt>
    <dgm:pt modelId="{4A8C15D4-B36F-4764-B4FF-F2AF790D3E17}" type="parTrans" cxnId="{179FAFCF-F878-464E-A8A6-1185EFA0E380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84DE1C3A-3FC7-4DB3-88ED-33F65A71557A}" type="sibTrans" cxnId="{179FAFCF-F878-464E-A8A6-1185EFA0E380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4F85505A-81B6-4FDA-A144-900B71DAD946}">
      <dgm:prSet phldr="0" custT="1"/>
      <dgm:spPr>
        <a:solidFill>
          <a:schemeClr val="accent1">
            <a:lumMod val="75000"/>
            <a:alpha val="53000"/>
          </a:schemeClr>
        </a:solidFill>
        <a:ln>
          <a:noFill/>
        </a:ln>
      </dgm:spPr>
      <dgm:t>
        <a:bodyPr rtlCol="0"/>
        <a:lstStyle>
          <a:defPPr>
            <a:defRPr lang="ru-RU"/>
          </a:defPPr>
        </a:lstStyle>
        <a:p>
          <a:pPr marL="0" rtl="0"/>
          <a:r>
            <a:rPr lang="ru-RU" sz="1300" b="1" dirty="0"/>
            <a:t>Базы данных</a:t>
          </a:r>
          <a:endParaRPr lang="ru-RU" sz="1300" b="1" i="0" dirty="0">
            <a:latin typeface="+mn-lt"/>
            <a:cs typeface="Calibri"/>
          </a:endParaRPr>
        </a:p>
      </dgm:t>
    </dgm:pt>
    <dgm:pt modelId="{D9A96E25-7BBE-4DDD-8DDE-B4970D4340A8}" type="parTrans" cxnId="{2D633B56-E147-4EFC-B9EE-6C0413F329B0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68F74A88-49DC-44B1-BC0D-220A7B97601C}" type="sibTrans" cxnId="{2D633B56-E147-4EFC-B9EE-6C0413F329B0}">
      <dgm:prSet/>
      <dgm:spPr/>
      <dgm:t>
        <a:bodyPr rtlCol="0"/>
        <a:lstStyle>
          <a:defPPr>
            <a:defRPr lang="ru-RU"/>
          </a:defPPr>
        </a:lstStyle>
        <a:p>
          <a:pPr rtl="0"/>
          <a:endParaRPr lang="ru-RU"/>
        </a:p>
      </dgm:t>
    </dgm:pt>
    <dgm:pt modelId="{E4B4F7C4-5024-45F0-9FD7-C5068A1AE6C4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473E2436-1BC1-4A6C-8568-5C38418F52D1}" type="pres">
      <dgm:prSet presAssocID="{73D947E0-108F-4D20-A71E-3CF329F97212}" presName="composite" presStyleCnt="0"/>
      <dgm:spPr/>
    </dgm:pt>
    <dgm:pt modelId="{BDBD7220-3F85-45D2-BED6-5BBFBC23EAE3}" type="pres">
      <dgm:prSet presAssocID="{73D947E0-108F-4D20-A71E-3CF329F97212}" presName="parTx" presStyleLbl="alignNode1" presStyleIdx="0" presStyleCnt="5">
        <dgm:presLayoutVars>
          <dgm:chMax val="0"/>
          <dgm:chPref val="0"/>
        </dgm:presLayoutVars>
      </dgm:prSet>
      <dgm:spPr/>
    </dgm:pt>
    <dgm:pt modelId="{22359DD7-1BFB-4900-BAE6-6084F2F57988}" type="pres">
      <dgm:prSet presAssocID="{73D947E0-108F-4D20-A71E-3CF329F97212}" presName="desTx" presStyleLbl="alignAccFollowNode1" presStyleIdx="0" presStyleCnt="5" custScaleY="146656" custLinFactNeighborY="30641">
        <dgm:presLayoutVars/>
      </dgm:prSet>
      <dgm:spPr/>
    </dgm:pt>
    <dgm:pt modelId="{38C65349-0C40-499F-9765-B6F38C2DC3C3}" type="pres">
      <dgm:prSet presAssocID="{AE813459-65AB-4FA9-B717-330DDA6DFA4E}" presName="space" presStyleCnt="0"/>
      <dgm:spPr/>
    </dgm:pt>
    <dgm:pt modelId="{C6650FDC-3601-45F5-9125-6E3F90A53F8A}" type="pres">
      <dgm:prSet presAssocID="{B1AFA1AF-0FF8-45B3-A6D0-0E255A2F637D}" presName="composite" presStyleCnt="0"/>
      <dgm:spPr/>
    </dgm:pt>
    <dgm:pt modelId="{C4F84DEA-2002-4D32-8E80-70EEE05E345A}" type="pres">
      <dgm:prSet presAssocID="{B1AFA1AF-0FF8-45B3-A6D0-0E255A2F637D}" presName="parTx" presStyleLbl="alignNode1" presStyleIdx="1" presStyleCnt="5">
        <dgm:presLayoutVars>
          <dgm:chMax val="0"/>
          <dgm:chPref val="0"/>
        </dgm:presLayoutVars>
      </dgm:prSet>
      <dgm:spPr/>
    </dgm:pt>
    <dgm:pt modelId="{4FEB85EB-D046-4CDB-8A62-BBCE260C4490}" type="pres">
      <dgm:prSet presAssocID="{B1AFA1AF-0FF8-45B3-A6D0-0E255A2F637D}" presName="desTx" presStyleLbl="alignAccFollowNode1" presStyleIdx="1" presStyleCnt="5" custScaleY="146837" custLinFactNeighborX="-583" custLinFactNeighborY="32252">
        <dgm:presLayoutVars/>
      </dgm:prSet>
      <dgm:spPr/>
    </dgm:pt>
    <dgm:pt modelId="{40F59683-723F-44D1-8379-95635EED1AA8}" type="pres">
      <dgm:prSet presAssocID="{88649F7A-400B-4056-965D-C9AC0B3AD942}" presName="space" presStyleCnt="0"/>
      <dgm:spPr/>
    </dgm:pt>
    <dgm:pt modelId="{BB2E4F65-C461-40C3-BC82-6A29AA851F44}" type="pres">
      <dgm:prSet presAssocID="{E9682B4F-0217-4B50-923E-C104AA24290F}" presName="composite" presStyleCnt="0"/>
      <dgm:spPr/>
    </dgm:pt>
    <dgm:pt modelId="{49B7F8FA-D256-41EF-9327-52A3551D9A60}" type="pres">
      <dgm:prSet presAssocID="{E9682B4F-0217-4B50-923E-C104AA24290F}" presName="parTx" presStyleLbl="alignNode1" presStyleIdx="2" presStyleCnt="5">
        <dgm:presLayoutVars>
          <dgm:chMax val="0"/>
          <dgm:chPref val="0"/>
        </dgm:presLayoutVars>
      </dgm:prSet>
      <dgm:spPr/>
    </dgm:pt>
    <dgm:pt modelId="{6B5FE59C-B471-448A-AA7A-B526DCC4D4CA}" type="pres">
      <dgm:prSet presAssocID="{E9682B4F-0217-4B50-923E-C104AA24290F}" presName="desTx" presStyleLbl="alignAccFollowNode1" presStyleIdx="2" presStyleCnt="5" custScaleY="146837" custLinFactNeighborX="-860" custLinFactNeighborY="30454">
        <dgm:presLayoutVars/>
      </dgm:prSet>
      <dgm:spPr/>
    </dgm:pt>
    <dgm:pt modelId="{A91542D9-4FB3-4302-AD03-3D6EF82E6748}" type="pres">
      <dgm:prSet presAssocID="{B8632E42-D7EB-4C31-877E-6F1B2801851A}" presName="space" presStyleCnt="0"/>
      <dgm:spPr/>
    </dgm:pt>
    <dgm:pt modelId="{1A7C3045-2DAF-4A19-82DB-79436B2E4575}" type="pres">
      <dgm:prSet presAssocID="{4F85505A-81B6-4FDA-A144-900B71DAD946}" presName="composite" presStyleCnt="0"/>
      <dgm:spPr/>
    </dgm:pt>
    <dgm:pt modelId="{4132ECB1-6BEF-4935-AFA3-B2EAA48FDE7E}" type="pres">
      <dgm:prSet presAssocID="{4F85505A-81B6-4FDA-A144-900B71DAD946}" presName="parTx" presStyleLbl="alignNode1" presStyleIdx="3" presStyleCnt="5">
        <dgm:presLayoutVars>
          <dgm:chMax val="0"/>
          <dgm:chPref val="0"/>
        </dgm:presLayoutVars>
      </dgm:prSet>
      <dgm:spPr/>
    </dgm:pt>
    <dgm:pt modelId="{C42A8BDE-B838-475D-AFDE-17B60D744AB6}" type="pres">
      <dgm:prSet presAssocID="{4F85505A-81B6-4FDA-A144-900B71DAD946}" presName="desTx" presStyleLbl="alignAccFollowNode1" presStyleIdx="3" presStyleCnt="5" custScaleY="146837" custLinFactNeighborY="30454">
        <dgm:presLayoutVars/>
      </dgm:prSet>
      <dgm:spPr/>
    </dgm:pt>
    <dgm:pt modelId="{D0DC94A3-770A-4810-A89A-7DB7918862F6}" type="pres">
      <dgm:prSet presAssocID="{68F74A88-49DC-44B1-BC0D-220A7B97601C}" presName="space" presStyleCnt="0"/>
      <dgm:spPr/>
    </dgm:pt>
    <dgm:pt modelId="{647B2244-AC3A-441A-A6FB-6136FA04F429}" type="pres">
      <dgm:prSet presAssocID="{A2322D3A-7AC2-4C5C-9D7E-EAB2313D47D4}" presName="composite" presStyleCnt="0"/>
      <dgm:spPr/>
    </dgm:pt>
    <dgm:pt modelId="{59606EB9-9F10-4D12-A33F-A242FDCC0D0F}" type="pres">
      <dgm:prSet presAssocID="{A2322D3A-7AC2-4C5C-9D7E-EAB2313D47D4}" presName="parTx" presStyleLbl="alignNode1" presStyleIdx="4" presStyleCnt="5">
        <dgm:presLayoutVars>
          <dgm:chMax val="0"/>
          <dgm:chPref val="0"/>
        </dgm:presLayoutVars>
      </dgm:prSet>
      <dgm:spPr/>
    </dgm:pt>
    <dgm:pt modelId="{C8429E68-36DD-4F6A-A2F4-7CCDADCEFAD1}" type="pres">
      <dgm:prSet presAssocID="{A2322D3A-7AC2-4C5C-9D7E-EAB2313D47D4}" presName="desTx" presStyleLbl="alignAccFollowNode1" presStyleIdx="4" presStyleCnt="5" custScaleY="146837" custLinFactNeighborY="30596">
        <dgm:presLayoutVars/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31826907-E438-4A1B-A800-F181C547104F}" type="presOf" srcId="{30A490C8-22B4-4D68-875C-0F0DE2FF864D}" destId="{22359DD7-1BFB-4900-BAE6-6084F2F57988}" srcOrd="0" destOrd="0" presId="urn:microsoft.com/office/officeart/2016/7/layout/HorizontalActionList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5A5BA622-5DEB-48B9-88D9-C1DE36C711E5}" srcId="{B1AFA1AF-0FF8-45B3-A6D0-0E255A2F637D}" destId="{50418D2B-9486-42DE-AFDD-1D31420040FF}" srcOrd="0" destOrd="0" parTransId="{D5A17F6B-93F5-442B-938A-0F38C281BE88}" sibTransId="{1D87A0A5-8024-4710-846B-D5BFAC785107}"/>
    <dgm:cxn modelId="{711E093C-AD42-45A4-8D40-A2D39702062E}" srcId="{A2322D3A-7AC2-4C5C-9D7E-EAB2313D47D4}" destId="{8FE81FEC-2664-411F-AEB3-065F29F52751}" srcOrd="0" destOrd="0" parTransId="{BCBC007E-0269-421B-9C41-DE26D5C3A822}" sibTransId="{80230EB7-7230-4881-A631-309C07417378}"/>
    <dgm:cxn modelId="{77A55366-077C-403B-A9E1-B9C6B5CA3288}" type="presOf" srcId="{73D947E0-108F-4D20-A71E-3CF329F97212}" destId="{BDBD7220-3F85-45D2-BED6-5BBFBC23EAE3}" srcOrd="0" destOrd="0" presId="urn:microsoft.com/office/officeart/2016/7/layout/HorizontalActionList"/>
    <dgm:cxn modelId="{F942F56C-9025-4AA1-9B36-C5AE0A93B0F5}" srcId="{4F85505A-81B6-4FDA-A144-900B71DAD946}" destId="{FEB4A941-E9FA-4A86-A673-85FF34B35F20}" srcOrd="0" destOrd="0" parTransId="{39522508-BC4E-4DD5-A744-AFEFFE36DB74}" sibTransId="{97624CC8-6315-4683-B26C-C30D552DA5A6}"/>
    <dgm:cxn modelId="{B7F6ED6E-855A-4A7B-AE18-3BD04546002C}" type="presOf" srcId="{B1AFA1AF-0FF8-45B3-A6D0-0E255A2F637D}" destId="{C4F84DEA-2002-4D32-8E80-70EEE05E345A}" srcOrd="0" destOrd="0" presId="urn:microsoft.com/office/officeart/2016/7/layout/HorizontalActionList"/>
    <dgm:cxn modelId="{51563A4F-C0EB-47D6-B5BC-47A4E599AD4B}" srcId="{E9682B4F-0217-4B50-923E-C104AA24290F}" destId="{0EC0C300-11E4-45CF-8418-973585107209}" srcOrd="0" destOrd="0" parTransId="{1E4DD98E-100E-46B7-B24A-408BBF69E9FA}" sibTransId="{90FAB5D1-62B3-4FF6-A07D-EE607F529C32}"/>
    <dgm:cxn modelId="{6291F24F-B536-4688-99BC-6A4CB5E15E15}" type="presOf" srcId="{4F85505A-81B6-4FDA-A144-900B71DAD946}" destId="{4132ECB1-6BEF-4935-AFA3-B2EAA48FDE7E}" srcOrd="0" destOrd="0" presId="urn:microsoft.com/office/officeart/2016/7/layout/HorizontalActionList"/>
    <dgm:cxn modelId="{2D633B56-E147-4EFC-B9EE-6C0413F329B0}" srcId="{0DD8915E-DC14-41D6-9BB5-F49E1C265163}" destId="{4F85505A-81B6-4FDA-A144-900B71DAD946}" srcOrd="3" destOrd="0" parTransId="{D9A96E25-7BBE-4DDD-8DDE-B4970D4340A8}" sibTransId="{68F74A88-49DC-44B1-BC0D-220A7B97601C}"/>
    <dgm:cxn modelId="{110097B3-0B24-42EE-9C79-845C028B379B}" type="presOf" srcId="{E9682B4F-0217-4B50-923E-C104AA24290F}" destId="{49B7F8FA-D256-41EF-9327-52A3551D9A60}" srcOrd="0" destOrd="0" presId="urn:microsoft.com/office/officeart/2016/7/layout/HorizontalActionList"/>
    <dgm:cxn modelId="{C54EA6C2-0E6B-42D8-9A4A-4456127A91A8}" type="presOf" srcId="{A2322D3A-7AC2-4C5C-9D7E-EAB2313D47D4}" destId="{59606EB9-9F10-4D12-A33F-A242FDCC0D0F}" srcOrd="0" destOrd="0" presId="urn:microsoft.com/office/officeart/2016/7/layout/HorizontalActionList"/>
    <dgm:cxn modelId="{E339F9C8-AD35-4E33-9434-788C81500EB2}" type="presOf" srcId="{8FE81FEC-2664-411F-AEB3-065F29F52751}" destId="{C8429E68-36DD-4F6A-A2F4-7CCDADCEFAD1}" srcOrd="0" destOrd="0" presId="urn:microsoft.com/office/officeart/2016/7/layout/HorizontalActionList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381FE1CC-8184-4745-8EB3-6DE11655998D}" srcId="{73D947E0-108F-4D20-A71E-3CF329F97212}" destId="{30A490C8-22B4-4D68-875C-0F0DE2FF864D}" srcOrd="0" destOrd="0" parTransId="{035C64B0-4F0C-4FD1-BD23-B1D4C9887CBE}" sibTransId="{45495DA8-8707-41E3-A12B-FA5766269C44}"/>
    <dgm:cxn modelId="{179FAFCF-F878-464E-A8A6-1185EFA0E380}" srcId="{0DD8915E-DC14-41D6-9BB5-F49E1C265163}" destId="{A2322D3A-7AC2-4C5C-9D7E-EAB2313D47D4}" srcOrd="4" destOrd="0" parTransId="{4A8C15D4-B36F-4764-B4FF-F2AF790D3E17}" sibTransId="{84DE1C3A-3FC7-4DB3-88ED-33F65A71557A}"/>
    <dgm:cxn modelId="{8CB96BD1-8B01-481A-B525-C5C507C9951C}" type="presOf" srcId="{0EC0C300-11E4-45CF-8418-973585107209}" destId="{6B5FE59C-B471-448A-AA7A-B526DCC4D4CA}" srcOrd="0" destOrd="0" presId="urn:microsoft.com/office/officeart/2016/7/layout/HorizontalActionList"/>
    <dgm:cxn modelId="{36A4EED2-16DE-4F21-9B57-BD053CD7ED3D}" type="presOf" srcId="{FEB4A941-E9FA-4A86-A673-85FF34B35F20}" destId="{C42A8BDE-B838-475D-AFDE-17B60D744AB6}" srcOrd="0" destOrd="0" presId="urn:microsoft.com/office/officeart/2016/7/layout/HorizontalActionList"/>
    <dgm:cxn modelId="{BF1349D4-34AE-476D-8D7B-F3ABAB74304F}" type="presOf" srcId="{50418D2B-9486-42DE-AFDD-1D31420040FF}" destId="{4FEB85EB-D046-4CDB-8A62-BBCE260C4490}" srcOrd="0" destOrd="0" presId="urn:microsoft.com/office/officeart/2016/7/layout/HorizontalActionList"/>
    <dgm:cxn modelId="{825BC9D8-F515-4FBF-8CF8-23CD32968E1D}" type="presOf" srcId="{0DD8915E-DC14-41D6-9BB5-F49E1C265163}" destId="{E4B4F7C4-5024-45F0-9FD7-C5068A1AE6C4}" srcOrd="0" destOrd="0" presId="urn:microsoft.com/office/officeart/2016/7/layout/HorizontalActionList"/>
    <dgm:cxn modelId="{E9D2B9D9-3B26-471C-AF45-E02D1C258CD3}" type="presParOf" srcId="{E4B4F7C4-5024-45F0-9FD7-C5068A1AE6C4}" destId="{473E2436-1BC1-4A6C-8568-5C38418F52D1}" srcOrd="0" destOrd="0" presId="urn:microsoft.com/office/officeart/2016/7/layout/HorizontalActionList"/>
    <dgm:cxn modelId="{A151C920-5872-4C88-8534-922E9C800B9B}" type="presParOf" srcId="{473E2436-1BC1-4A6C-8568-5C38418F52D1}" destId="{BDBD7220-3F85-45D2-BED6-5BBFBC23EAE3}" srcOrd="0" destOrd="0" presId="urn:microsoft.com/office/officeart/2016/7/layout/HorizontalActionList"/>
    <dgm:cxn modelId="{45373909-AB37-4D9A-936C-DC8447BC111D}" type="presParOf" srcId="{473E2436-1BC1-4A6C-8568-5C38418F52D1}" destId="{22359DD7-1BFB-4900-BAE6-6084F2F57988}" srcOrd="1" destOrd="0" presId="urn:microsoft.com/office/officeart/2016/7/layout/HorizontalActionList"/>
    <dgm:cxn modelId="{CFC7E7C1-85BC-47FC-BC11-D0BACA8440B9}" type="presParOf" srcId="{E4B4F7C4-5024-45F0-9FD7-C5068A1AE6C4}" destId="{38C65349-0C40-499F-9765-B6F38C2DC3C3}" srcOrd="1" destOrd="0" presId="urn:microsoft.com/office/officeart/2016/7/layout/HorizontalActionList"/>
    <dgm:cxn modelId="{86FF1107-69E9-4310-A0D8-2BF61292A72B}" type="presParOf" srcId="{E4B4F7C4-5024-45F0-9FD7-C5068A1AE6C4}" destId="{C6650FDC-3601-45F5-9125-6E3F90A53F8A}" srcOrd="2" destOrd="0" presId="urn:microsoft.com/office/officeart/2016/7/layout/HorizontalActionList"/>
    <dgm:cxn modelId="{1C7F1C64-2F3D-4695-A56C-92B1B848B0C2}" type="presParOf" srcId="{C6650FDC-3601-45F5-9125-6E3F90A53F8A}" destId="{C4F84DEA-2002-4D32-8E80-70EEE05E345A}" srcOrd="0" destOrd="0" presId="urn:microsoft.com/office/officeart/2016/7/layout/HorizontalActionList"/>
    <dgm:cxn modelId="{DC59A3FF-666D-48A7-B3BE-98A9F829402D}" type="presParOf" srcId="{C6650FDC-3601-45F5-9125-6E3F90A53F8A}" destId="{4FEB85EB-D046-4CDB-8A62-BBCE260C4490}" srcOrd="1" destOrd="0" presId="urn:microsoft.com/office/officeart/2016/7/layout/HorizontalActionList"/>
    <dgm:cxn modelId="{AAE65B9C-F662-4FAA-8FDB-82E7FB86BB24}" type="presParOf" srcId="{E4B4F7C4-5024-45F0-9FD7-C5068A1AE6C4}" destId="{40F59683-723F-44D1-8379-95635EED1AA8}" srcOrd="3" destOrd="0" presId="urn:microsoft.com/office/officeart/2016/7/layout/HorizontalActionList"/>
    <dgm:cxn modelId="{F5BE37E3-59D0-4D56-B08C-9B1D93695802}" type="presParOf" srcId="{E4B4F7C4-5024-45F0-9FD7-C5068A1AE6C4}" destId="{BB2E4F65-C461-40C3-BC82-6A29AA851F44}" srcOrd="4" destOrd="0" presId="urn:microsoft.com/office/officeart/2016/7/layout/HorizontalActionList"/>
    <dgm:cxn modelId="{1FC3B8DB-8632-4AA8-99E5-4F0C12504130}" type="presParOf" srcId="{BB2E4F65-C461-40C3-BC82-6A29AA851F44}" destId="{49B7F8FA-D256-41EF-9327-52A3551D9A60}" srcOrd="0" destOrd="0" presId="urn:microsoft.com/office/officeart/2016/7/layout/HorizontalActionList"/>
    <dgm:cxn modelId="{03A1CBF9-FFCE-4B8C-9850-8B297556CCF4}" type="presParOf" srcId="{BB2E4F65-C461-40C3-BC82-6A29AA851F44}" destId="{6B5FE59C-B471-448A-AA7A-B526DCC4D4CA}" srcOrd="1" destOrd="0" presId="urn:microsoft.com/office/officeart/2016/7/layout/HorizontalActionList"/>
    <dgm:cxn modelId="{BAB9C1C4-8A05-4AE7-B42E-55875981524E}" type="presParOf" srcId="{E4B4F7C4-5024-45F0-9FD7-C5068A1AE6C4}" destId="{A91542D9-4FB3-4302-AD03-3D6EF82E6748}" srcOrd="5" destOrd="0" presId="urn:microsoft.com/office/officeart/2016/7/layout/HorizontalActionList"/>
    <dgm:cxn modelId="{F7DEAAC8-FCAD-4F6B-92BD-91B8342F3277}" type="presParOf" srcId="{E4B4F7C4-5024-45F0-9FD7-C5068A1AE6C4}" destId="{1A7C3045-2DAF-4A19-82DB-79436B2E4575}" srcOrd="6" destOrd="0" presId="urn:microsoft.com/office/officeart/2016/7/layout/HorizontalActionList"/>
    <dgm:cxn modelId="{13555CA3-20BE-41F8-BD09-0BA8CEE1C702}" type="presParOf" srcId="{1A7C3045-2DAF-4A19-82DB-79436B2E4575}" destId="{4132ECB1-6BEF-4935-AFA3-B2EAA48FDE7E}" srcOrd="0" destOrd="0" presId="urn:microsoft.com/office/officeart/2016/7/layout/HorizontalActionList"/>
    <dgm:cxn modelId="{0848E8B2-6BD5-4CB6-B7E0-F8F1B1F78E2F}" type="presParOf" srcId="{1A7C3045-2DAF-4A19-82DB-79436B2E4575}" destId="{C42A8BDE-B838-475D-AFDE-17B60D744AB6}" srcOrd="1" destOrd="0" presId="urn:microsoft.com/office/officeart/2016/7/layout/HorizontalActionList"/>
    <dgm:cxn modelId="{FD5AD2F1-E5D1-4359-99EB-D3225676DF7F}" type="presParOf" srcId="{E4B4F7C4-5024-45F0-9FD7-C5068A1AE6C4}" destId="{D0DC94A3-770A-4810-A89A-7DB7918862F6}" srcOrd="7" destOrd="0" presId="urn:microsoft.com/office/officeart/2016/7/layout/HorizontalActionList"/>
    <dgm:cxn modelId="{2608DA2F-9259-4A20-98D1-9A5F5780B66F}" type="presParOf" srcId="{E4B4F7C4-5024-45F0-9FD7-C5068A1AE6C4}" destId="{647B2244-AC3A-441A-A6FB-6136FA04F429}" srcOrd="8" destOrd="0" presId="urn:microsoft.com/office/officeart/2016/7/layout/HorizontalActionList"/>
    <dgm:cxn modelId="{F55613FD-292F-4CCF-A44A-E9FC24D70E0E}" type="presParOf" srcId="{647B2244-AC3A-441A-A6FB-6136FA04F429}" destId="{59606EB9-9F10-4D12-A33F-A242FDCC0D0F}" srcOrd="0" destOrd="0" presId="urn:microsoft.com/office/officeart/2016/7/layout/HorizontalActionList"/>
    <dgm:cxn modelId="{7B4FE576-C66F-4D92-B6AC-DA1D068316E4}" type="presParOf" srcId="{647B2244-AC3A-441A-A6FB-6136FA04F429}" destId="{C8429E68-36DD-4F6A-A2F4-7CCDADCEFAD1}" srcOrd="1" destOrd="0" presId="urn:microsoft.com/office/officeart/2016/7/layout/HorizontalAction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D7220-3F85-45D2-BED6-5BBFBC23EAE3}">
      <dsp:nvSpPr>
        <dsp:cNvPr id="0" name=""/>
        <dsp:cNvSpPr/>
      </dsp:nvSpPr>
      <dsp:spPr>
        <a:xfrm>
          <a:off x="16129" y="707467"/>
          <a:ext cx="2157890" cy="647367"/>
        </a:xfrm>
        <a:prstGeom prst="rect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521" tIns="170521" rIns="170521" bIns="170521" numCol="1" spcCol="1270" rtlCol="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1" i="0" kern="1200" dirty="0">
              <a:latin typeface="+mn-lt"/>
              <a:cs typeface="Calibri"/>
            </a:rPr>
            <a:t>Текстовые редакторы и процессоры</a:t>
          </a:r>
        </a:p>
      </dsp:txBody>
      <dsp:txXfrm>
        <a:off x="16129" y="707467"/>
        <a:ext cx="2157890" cy="647367"/>
      </dsp:txXfrm>
    </dsp:sp>
    <dsp:sp modelId="{22359DD7-1BFB-4900-BAE6-6084F2F57988}">
      <dsp:nvSpPr>
        <dsp:cNvPr id="0" name=""/>
        <dsp:cNvSpPr/>
      </dsp:nvSpPr>
      <dsp:spPr>
        <a:xfrm>
          <a:off x="16129" y="1520767"/>
          <a:ext cx="2157890" cy="3327635"/>
        </a:xfrm>
        <a:prstGeom prst="rect">
          <a:avLst/>
        </a:prstGeom>
        <a:solidFill>
          <a:schemeClr val="accent1">
            <a:lumMod val="60000"/>
            <a:lumOff val="40000"/>
            <a:alpha val="63879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152" tIns="213152" rIns="213152" bIns="213152" numCol="1" spcCol="1270" rtlCol="0" anchor="t" anchorCtr="0">
          <a:noAutofit/>
        </a:bodyPr>
        <a:lstStyle/>
        <a:p>
          <a:pPr marL="0" lvl="0" indent="0" algn="l" defTabSz="5778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1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Предназначены</a:t>
          </a:r>
          <a:r>
            <a:rPr lang="ru-RU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для создания и редактирования текстовых документов, например</a:t>
          </a:r>
          <a:r>
            <a:rPr lang="en-US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:</a:t>
          </a:r>
          <a:r>
            <a:rPr lang="ru-RU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kern="120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NotePad</a:t>
          </a:r>
          <a:r>
            <a:rPr lang="ru-RU" sz="1300" b="1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, </a:t>
          </a:r>
          <a:r>
            <a:rPr lang="ru-RU" sz="1300" b="1" i="0" kern="120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WordPad</a:t>
          </a:r>
          <a:r>
            <a:rPr lang="ru-RU" sz="1300" b="1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.</a:t>
          </a:r>
        </a:p>
      </dsp:txBody>
      <dsp:txXfrm>
        <a:off x="16129" y="1520767"/>
        <a:ext cx="2157890" cy="3327635"/>
      </dsp:txXfrm>
    </dsp:sp>
    <dsp:sp modelId="{C4F84DEA-2002-4D32-8E80-70EEE05E345A}">
      <dsp:nvSpPr>
        <dsp:cNvPr id="0" name=""/>
        <dsp:cNvSpPr/>
      </dsp:nvSpPr>
      <dsp:spPr>
        <a:xfrm>
          <a:off x="2281809" y="706441"/>
          <a:ext cx="2157890" cy="647367"/>
        </a:xfrm>
        <a:prstGeom prst="rect">
          <a:avLst/>
        </a:prstGeom>
        <a:solidFill>
          <a:schemeClr val="accent1">
            <a:lumMod val="75000"/>
            <a:alpha val="5298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521" tIns="170521" rIns="170521" bIns="170521" numCol="1" spcCol="1270" rtlCol="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1" kern="1200" dirty="0"/>
            <a:t>Графические редакторы</a:t>
          </a:r>
          <a:endParaRPr lang="ru-RU" sz="1300" b="1" i="0" kern="1200" dirty="0">
            <a:latin typeface="+mn-lt"/>
            <a:cs typeface="Calibri"/>
          </a:endParaRPr>
        </a:p>
      </dsp:txBody>
      <dsp:txXfrm>
        <a:off x="2281809" y="706441"/>
        <a:ext cx="2157890" cy="647367"/>
      </dsp:txXfrm>
    </dsp:sp>
    <dsp:sp modelId="{4FEB85EB-D046-4CDB-8A62-BBCE260C4490}">
      <dsp:nvSpPr>
        <dsp:cNvPr id="0" name=""/>
        <dsp:cNvSpPr/>
      </dsp:nvSpPr>
      <dsp:spPr>
        <a:xfrm>
          <a:off x="2269228" y="1528881"/>
          <a:ext cx="2157890" cy="3331742"/>
        </a:xfrm>
        <a:prstGeom prst="rect">
          <a:avLst/>
        </a:prstGeom>
        <a:solidFill>
          <a:schemeClr val="accent1">
            <a:lumMod val="40000"/>
            <a:lumOff val="60000"/>
            <a:alpha val="45201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152" tIns="213152" rIns="213152" bIns="213152" numCol="1" spcCol="1270" rtlCol="0" anchor="t" anchorCtr="0">
          <a:noAutofit/>
        </a:bodyPr>
        <a:lstStyle/>
        <a:p>
          <a:pPr marL="0" lvl="0" indent="0" algn="l" defTabSz="5778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1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Используются</a:t>
          </a:r>
          <a:r>
            <a:rPr lang="ru-RU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для создания и редактирования изображений, включая фотографии и иллюстрации, например</a:t>
          </a:r>
          <a:r>
            <a:rPr lang="en-US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:</a:t>
          </a:r>
          <a:r>
            <a:rPr lang="ru-RU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Adobe Photoshop, GIMP, Paint.NET.</a:t>
          </a:r>
        </a:p>
      </dsp:txBody>
      <dsp:txXfrm>
        <a:off x="2269228" y="1528881"/>
        <a:ext cx="2157890" cy="3331742"/>
      </dsp:txXfrm>
    </dsp:sp>
    <dsp:sp modelId="{49B7F8FA-D256-41EF-9327-52A3551D9A60}">
      <dsp:nvSpPr>
        <dsp:cNvPr id="0" name=""/>
        <dsp:cNvSpPr/>
      </dsp:nvSpPr>
      <dsp:spPr>
        <a:xfrm>
          <a:off x="4547488" y="706441"/>
          <a:ext cx="2157890" cy="647367"/>
        </a:xfrm>
        <a:prstGeom prst="rect">
          <a:avLst/>
        </a:prstGeom>
        <a:solidFill>
          <a:schemeClr val="accent1">
            <a:shade val="80000"/>
            <a:hueOff val="89781"/>
            <a:satOff val="4639"/>
            <a:lumOff val="1202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521" tIns="170521" rIns="170521" bIns="170521" numCol="1" spcCol="1270" rtlCol="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1" kern="1200" dirty="0"/>
            <a:t>Электронные таблицы</a:t>
          </a:r>
          <a:endParaRPr lang="ru-RU" sz="1300" b="1" i="0" kern="1200" dirty="0">
            <a:latin typeface="+mn-lt"/>
            <a:cs typeface="Calibri"/>
          </a:endParaRPr>
        </a:p>
      </dsp:txBody>
      <dsp:txXfrm>
        <a:off x="4547488" y="706441"/>
        <a:ext cx="2157890" cy="647367"/>
      </dsp:txXfrm>
    </dsp:sp>
    <dsp:sp modelId="{6B5FE59C-B471-448A-AA7A-B526DCC4D4CA}">
      <dsp:nvSpPr>
        <dsp:cNvPr id="0" name=""/>
        <dsp:cNvSpPr/>
      </dsp:nvSpPr>
      <dsp:spPr>
        <a:xfrm>
          <a:off x="4528930" y="1513444"/>
          <a:ext cx="2157890" cy="3331742"/>
        </a:xfrm>
        <a:prstGeom prst="rect">
          <a:avLst/>
        </a:prstGeom>
        <a:solidFill>
          <a:schemeClr val="accent1">
            <a:lumMod val="20000"/>
            <a:lumOff val="80000"/>
            <a:alpha val="44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152" tIns="213152" rIns="213152" bIns="213152" numCol="1" spcCol="1270" rtlCol="0" anchor="t" anchorCtr="0">
          <a:noAutofit/>
        </a:bodyPr>
        <a:lstStyle/>
        <a:p>
          <a:pPr marL="0" lvl="0" indent="0" algn="l" defTabSz="5778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1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Применяются</a:t>
          </a:r>
          <a:r>
            <a:rPr lang="ru-RU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для хранения и анализа числовых данных, выполнения расчётов и составления графиков, например</a:t>
          </a:r>
          <a:r>
            <a:rPr lang="en-US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:</a:t>
          </a:r>
          <a:r>
            <a:rPr lang="ru-RU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Microsoft Excel, </a:t>
          </a:r>
          <a:r>
            <a:rPr lang="ru-RU" sz="1300" b="1" i="0" kern="120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LibreOffice</a:t>
          </a:r>
          <a:r>
            <a:rPr lang="ru-RU" sz="1300" b="1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kern="120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Calc</a:t>
          </a:r>
          <a:r>
            <a:rPr lang="ru-RU" sz="1300" b="1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, Google </a:t>
          </a:r>
          <a:r>
            <a:rPr lang="ru-RU" sz="1300" b="1" i="0" kern="120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Sheets</a:t>
          </a:r>
          <a:r>
            <a:rPr lang="ru-RU" sz="1300" b="1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.</a:t>
          </a:r>
        </a:p>
      </dsp:txBody>
      <dsp:txXfrm>
        <a:off x="4528930" y="1513444"/>
        <a:ext cx="2157890" cy="3331742"/>
      </dsp:txXfrm>
    </dsp:sp>
    <dsp:sp modelId="{4132ECB1-6BEF-4935-AFA3-B2EAA48FDE7E}">
      <dsp:nvSpPr>
        <dsp:cNvPr id="0" name=""/>
        <dsp:cNvSpPr/>
      </dsp:nvSpPr>
      <dsp:spPr>
        <a:xfrm>
          <a:off x="6813168" y="706441"/>
          <a:ext cx="2157890" cy="647367"/>
        </a:xfrm>
        <a:prstGeom prst="rect">
          <a:avLst/>
        </a:prstGeom>
        <a:solidFill>
          <a:schemeClr val="accent1">
            <a:lumMod val="75000"/>
            <a:alpha val="53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521" tIns="170521" rIns="170521" bIns="170521" numCol="1" spcCol="1270" rtlCol="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1" kern="1200" dirty="0"/>
            <a:t>Базы данных</a:t>
          </a:r>
          <a:endParaRPr lang="ru-RU" sz="1300" b="1" i="0" kern="1200" dirty="0">
            <a:latin typeface="+mn-lt"/>
            <a:cs typeface="Calibri"/>
          </a:endParaRPr>
        </a:p>
      </dsp:txBody>
      <dsp:txXfrm>
        <a:off x="6813168" y="706441"/>
        <a:ext cx="2157890" cy="647367"/>
      </dsp:txXfrm>
    </dsp:sp>
    <dsp:sp modelId="{C42A8BDE-B838-475D-AFDE-17B60D744AB6}">
      <dsp:nvSpPr>
        <dsp:cNvPr id="0" name=""/>
        <dsp:cNvSpPr/>
      </dsp:nvSpPr>
      <dsp:spPr>
        <a:xfrm>
          <a:off x="6813168" y="1513444"/>
          <a:ext cx="2157890" cy="3331742"/>
        </a:xfrm>
        <a:prstGeom prst="rect">
          <a:avLst/>
        </a:prstGeom>
        <a:solidFill>
          <a:schemeClr val="accent1">
            <a:lumMod val="40000"/>
            <a:lumOff val="60000"/>
            <a:alpha val="4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152" tIns="213152" rIns="213152" bIns="213152" numCol="1" spcCol="1270" rtlCol="0" anchor="t" anchorCtr="0">
          <a:noAutofit/>
        </a:bodyPr>
        <a:lstStyle/>
        <a:p>
          <a:pPr marL="0" lvl="0" indent="0" algn="l" defTabSz="5778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1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Используются</a:t>
          </a:r>
          <a:r>
            <a:rPr lang="ru-RU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для хранения, организации и обработки больших объёмов структурированных данных, например</a:t>
          </a:r>
          <a:r>
            <a:rPr lang="en-US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:</a:t>
          </a:r>
          <a:r>
            <a:rPr lang="ru-RU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Microsoft Access, MySQL, </a:t>
          </a:r>
          <a:r>
            <a:rPr lang="ru-RU" sz="1300" b="1" i="0" kern="120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PostgreSQL</a:t>
          </a:r>
          <a:r>
            <a:rPr lang="ru-RU" sz="1300" b="1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.</a:t>
          </a:r>
        </a:p>
      </dsp:txBody>
      <dsp:txXfrm>
        <a:off x="6813168" y="1513444"/>
        <a:ext cx="2157890" cy="3331742"/>
      </dsp:txXfrm>
    </dsp:sp>
    <dsp:sp modelId="{59606EB9-9F10-4D12-A33F-A242FDCC0D0F}">
      <dsp:nvSpPr>
        <dsp:cNvPr id="0" name=""/>
        <dsp:cNvSpPr/>
      </dsp:nvSpPr>
      <dsp:spPr>
        <a:xfrm>
          <a:off x="9078847" y="706441"/>
          <a:ext cx="2157890" cy="647367"/>
        </a:xfrm>
        <a:prstGeom prst="rect">
          <a:avLst/>
        </a:prstGeom>
        <a:solidFill>
          <a:srgbClr val="4A5EE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521" tIns="170521" rIns="170521" bIns="170521" numCol="1" spcCol="1270" rtlCol="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1" kern="1200" dirty="0"/>
            <a:t>Программное обеспечение для обработки мультимедиа</a:t>
          </a:r>
          <a:endParaRPr lang="ru-RU" sz="1300" b="1" i="0" kern="1200" dirty="0">
            <a:latin typeface="+mn-lt"/>
            <a:cs typeface="Calibri"/>
          </a:endParaRPr>
        </a:p>
      </dsp:txBody>
      <dsp:txXfrm>
        <a:off x="9078847" y="706441"/>
        <a:ext cx="2157890" cy="647367"/>
      </dsp:txXfrm>
    </dsp:sp>
    <dsp:sp modelId="{C8429E68-36DD-4F6A-A2F4-7CCDADCEFAD1}">
      <dsp:nvSpPr>
        <dsp:cNvPr id="0" name=""/>
        <dsp:cNvSpPr/>
      </dsp:nvSpPr>
      <dsp:spPr>
        <a:xfrm>
          <a:off x="9078847" y="1516666"/>
          <a:ext cx="2157890" cy="3331742"/>
        </a:xfrm>
        <a:prstGeom prst="rect">
          <a:avLst/>
        </a:prstGeom>
        <a:solidFill>
          <a:schemeClr val="accent1">
            <a:lumMod val="60000"/>
            <a:lumOff val="40000"/>
            <a:alpha val="68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182880" bIns="182880" numCol="1" spcCol="1270" rtlCol="0" anchor="t" anchorCtr="0">
          <a:noAutofit/>
        </a:bodyPr>
        <a:lstStyle/>
        <a:p>
          <a:pPr marL="0" lvl="0" indent="0" algn="l" defTabSz="5778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u-RU" sz="1300" b="0" i="1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Предназначены</a:t>
          </a:r>
          <a:r>
            <a:rPr lang="ru-RU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для работы с аудио, видео и другими мультимедийными файлами, например</a:t>
          </a:r>
          <a:r>
            <a:rPr lang="en-US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:</a:t>
          </a:r>
          <a:r>
            <a:rPr lang="ru-RU" sz="1300" b="0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 </a:t>
          </a:r>
          <a:r>
            <a:rPr lang="ru-RU" sz="1300" b="1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VLC Media Player, Adobe Premiere Pro, </a:t>
          </a:r>
          <a:r>
            <a:rPr lang="ru-RU" sz="1300" b="1" i="0" kern="1200" dirty="0" err="1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Audacity</a:t>
          </a:r>
          <a:r>
            <a:rPr lang="ru-RU" sz="1300" b="1" i="0" kern="1200" dirty="0">
              <a:solidFill>
                <a:schemeClr val="tx1">
                  <a:lumMod val="50000"/>
                </a:schemeClr>
              </a:solidFill>
              <a:latin typeface="+mn-lt"/>
              <a:cs typeface="Calibri"/>
            </a:rPr>
            <a:t>.</a:t>
          </a:r>
        </a:p>
      </dsp:txBody>
      <dsp:txXfrm>
        <a:off x="9078847" y="1516666"/>
        <a:ext cx="2157890" cy="33317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Горизонтальный список действий"/>
  <dgm:desc val="Используется для отображения непоследовательных или сгруппированных списков данных. Хорошо работает с большими объемами текста. Весь текст выделен равномерно, направление не подразумевается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58B9E520-E069-0742-BD97-ED28BB08EC53}" type="datetimeFigureOut">
              <a:rPr lang="ru-RU" smtClean="0"/>
              <a:t>20.10.2024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07B964BE-1CD1-1943-8CAA-B6D417321F15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e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jpg>
</file>

<file path=ppt/media/image5.pn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ru-RU" sz="1200"/>
            </a:lvl1pPr>
          </a:lstStyle>
          <a:p>
            <a:pPr rtl="0"/>
            <a:fld id="{61F85F30-A497-F84E-BC49-B57AB2B760AA}" type="datetimeFigureOut">
              <a:rPr lang="ru-RU" smtClean="0"/>
              <a:t>20.10.2024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ru-RU"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ru-RU" sz="1200"/>
            </a:lvl1pPr>
          </a:lstStyle>
          <a:p>
            <a:pPr rtl="0"/>
            <a:fld id="{8D7D3E5B-4BED-B24C-9674-6B6454D04561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ru-RU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98779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8D7D3E5B-4BED-B24C-9674-6B6454D04561}" type="slidenum">
              <a:rPr lang="ru-RU" smtClean="0"/>
              <a:t>10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8D7D3E5B-4BED-B24C-9674-6B6454D04561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3467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3983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15579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1597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1168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748370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8D7D3E5B-4BED-B24C-9674-6B6454D04561}" type="slidenum">
              <a:rPr lang="ru-RU" smtClean="0"/>
              <a:t>9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6703" y="949715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2400" cap="all" spc="300" baseline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6703" y="1722350"/>
            <a:ext cx="6226593" cy="1814028"/>
          </a:xfrm>
        </p:spPr>
        <p:txBody>
          <a:bodyPr lIns="0" tIns="0" rIns="0" bIns="0" rtlCol="0" anchor="t">
            <a:noAutofit/>
          </a:bodyPr>
          <a:lstStyle>
            <a:lvl1pPr algn="l">
              <a:defRPr lang="ru-RU" sz="4500" cap="all" baseline="0"/>
            </a:lvl1pPr>
          </a:lstStyle>
          <a:p>
            <a:pPr rtl="0"/>
            <a:r>
              <a:rPr lang="ru-RU" dirty="0"/>
              <a:t>ЩЕЛКНИТЕ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4E5C247-D97A-402A-A169-096C022EF2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345" y="0"/>
            <a:ext cx="3810000" cy="3139440"/>
          </a:xfrm>
          <a:prstGeom prst="rect">
            <a:avLst/>
          </a:prstGeom>
        </p:spPr>
      </p:pic>
      <p:sp>
        <p:nvSpPr>
          <p:cNvPr id="18" name="Овал 17">
            <a:extLst>
              <a:ext uri="{FF2B5EF4-FFF2-40B4-BE49-F238E27FC236}">
                <a16:creationId xmlns:a16="http://schemas.microsoft.com/office/drawing/2014/main" id="{1E2E007F-C554-4728-B6C4-9B76E22EC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 rot="10800000">
            <a:off x="6779706" y="1483946"/>
            <a:ext cx="5031686" cy="5031686"/>
          </a:xfrm>
          <a:prstGeom prst="ellipse">
            <a:avLst/>
          </a:prstGeom>
          <a:gradFill>
            <a:gsLst>
              <a:gs pos="49000">
                <a:srgbClr val="3245C8"/>
              </a:gs>
              <a:gs pos="0">
                <a:schemeClr val="accent1">
                  <a:shade val="30000"/>
                  <a:satMod val="115000"/>
                </a:schemeClr>
              </a:gs>
              <a:gs pos="61000">
                <a:schemeClr val="accent1">
                  <a:shade val="67500"/>
                  <a:satMod val="115000"/>
                </a:schemeClr>
              </a:gs>
              <a:gs pos="85000">
                <a:schemeClr val="accent1">
                  <a:shade val="100000"/>
                  <a:satMod val="115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C7FF5CE-BBC6-4FDD-AB80-1967852215A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821441" y="1572356"/>
            <a:ext cx="5091806" cy="509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Заголовок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8" name="Рисунок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4" name="Текст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 dirty="0"/>
              <a:t>Имя</a:t>
            </a:r>
          </a:p>
        </p:txBody>
      </p:sp>
      <p:sp>
        <p:nvSpPr>
          <p:cNvPr id="30" name="Текст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18" name="Рисунок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0" name="Текст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6" name="Текст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19" name="Рисунок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3" name="Текст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9" name="Текст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17" name="Рисунок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6" name="Текст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2" name="Текст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49" name="Текст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3" name="Текст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6" name="Рисунок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2" name="Текст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5" name="Текст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7" name="Рисунок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3" name="Текст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48" name="Текст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5" name="Рисунок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54" name="Текст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4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51" name="Текст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Заголовок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15" name="Текст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40" name="Текст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ru-RU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ru-RU"/>
              <a:t>Второй уровень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ru-RU" dirty="0"/>
          </a:p>
        </p:txBody>
      </p:sp>
      <p:sp>
        <p:nvSpPr>
          <p:cNvPr id="19" name="Текст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ru-RU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ru-RU" dirty="0"/>
              <a:t>Второй уровень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ru-RU" dirty="0"/>
          </a:p>
        </p:txBody>
      </p:sp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8" name="Рисунок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2" name="Рисунок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3" name="Рисунок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ru-RU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2" name="Овал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6" name="Рисунок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1" name="Подзаголовок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ru-RU"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 dirty="0"/>
              <a:t>Щелкните, чтобы изменить стили образца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4" name="Рисунок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1" name="Текст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/>
              <a:t>ЩЕЛКНИТЕ, ЧТОБЫ ИЗМЕНИТЬ СТИЛЬ ОБРАЗЦА ПОДЗАГОЛОВКА</a:t>
            </a: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 dirty="0"/>
              <a:t>Щелкните, чтобы изменить стили образца текста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5" name="Рисунок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ru-RU" sz="1600"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2" name="Текст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/>
              <a:t>ЩЕЛКНИТЕ, ЧТОБЫ ИЗМЕНИТЬ СТИЛЬ ОБРАЗЦА ПОДЗАГОЛОВКА</a:t>
            </a:r>
          </a:p>
        </p:txBody>
      </p:sp>
      <p:sp>
        <p:nvSpPr>
          <p:cNvPr id="23" name="Объект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ru-RU" sz="1400" b="0" i="0">
                <a:latin typeface="+mn-lt"/>
                <a:cs typeface="+mn-cs"/>
              </a:defRPr>
            </a:lvl5pPr>
            <a:lvl6pPr>
              <a:defRPr lang="ru-RU" sz="2000"/>
            </a:lvl6pPr>
            <a:lvl7pPr>
              <a:defRPr lang="ru-RU" sz="2000"/>
            </a:lvl7pPr>
            <a:lvl8pPr>
              <a:defRPr lang="ru-RU" sz="2000"/>
            </a:lvl8pPr>
            <a:lvl9pPr>
              <a:defRPr lang="ru-RU" sz="2000"/>
            </a:lvl9pPr>
          </a:lstStyle>
          <a:p>
            <a:pPr lvl="0" rtl="0"/>
            <a:r>
              <a:rPr lang="ru-RU"/>
              <a:t>Щелкните, чтобы изменить стили образца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7C1B6C5E-97EB-4E7B-BC77-D6F7FC8CB3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7785" y="730807"/>
            <a:ext cx="4114800" cy="5013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Заголовок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baseline="0">
                <a:latin typeface="+mj-lt"/>
              </a:defRPr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13" name="Текст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1800">
                <a:solidFill>
                  <a:schemeClr val="tx1"/>
                </a:solidFill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4" name="Текст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00428" y="2572056"/>
            <a:ext cx="2121408" cy="2121408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7800000" scaled="0"/>
          </a:gradFill>
        </p:spPr>
        <p:txBody>
          <a:bodyPr rtlCol="0"/>
          <a:lstStyle>
            <a:lvl1pPr>
              <a:defRPr lang="ru-RU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450561" y="4711495"/>
            <a:ext cx="192024" cy="1033272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7800000" scaled="0"/>
          </a:gradFill>
        </p:spPr>
        <p:txBody>
          <a:bodyPr rtlCol="0"/>
          <a:lstStyle>
            <a:lvl1pPr>
              <a:defRPr lang="ru-RU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Название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Picture background">
            <a:extLst>
              <a:ext uri="{FF2B5EF4-FFF2-40B4-BE49-F238E27FC236}">
                <a16:creationId xmlns:a16="http://schemas.microsoft.com/office/drawing/2014/main" id="{E43C1A55-2660-4B47-A184-417033FB9E3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48867"/>
            <a:ext cx="3916009" cy="4864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B460D31-2BD2-45BA-92A9-601F443D15C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967483" y="0"/>
            <a:ext cx="9840468" cy="6915150"/>
          </a:xfrm>
          <a:prstGeom prst="rect">
            <a:avLst/>
          </a:prstGeom>
        </p:spPr>
      </p:pic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8DDC7386-2F24-4FE9-A17C-81EC8FB798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86379"/>
            <a:ext cx="4133088" cy="2279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Полилиния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11" name="Текст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lang="ru-RU" sz="1800" b="0" i="0">
                <a:solidFill>
                  <a:schemeClr val="bg1"/>
                </a:solidFill>
                <a:latin typeface="+mn-lt"/>
                <a:cs typeface="+mn-cs"/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 dirty="0"/>
              <a:t>СТИЛЬ ОБРАЗЦА ЗАГОЛОВКА</a:t>
            </a:r>
          </a:p>
        </p:txBody>
      </p:sp>
      <p:sp>
        <p:nvSpPr>
          <p:cNvPr id="5" name="Рисунок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2000" cap="all" baseline="0"/>
            </a:lvl1pPr>
            <a:lvl2pPr marL="457200" indent="0">
              <a:buNone/>
              <a:defRPr lang="ru-RU"/>
            </a:lvl2pPr>
            <a:lvl3pPr marL="914400" indent="0">
              <a:buNone/>
              <a:defRPr lang="ru-RU"/>
            </a:lvl3pPr>
            <a:lvl4pPr marL="1371600" indent="0">
              <a:buNone/>
              <a:defRPr lang="ru-RU"/>
            </a:lvl4pPr>
            <a:lvl5pPr marL="1828800" indent="0">
              <a:buNone/>
              <a:defRPr lang="ru-RU"/>
            </a:lvl5pPr>
          </a:lstStyle>
          <a:p>
            <a:pPr lvl="0" rtl="0"/>
            <a:r>
              <a:rPr lang="ru-RU" dirty="0"/>
              <a:t>ЩЕЛКНИТЕ, ЧТОБЫ ИЗМЕНИТЬ СТИЛИ ОБРАЗЦА ТЕКСТА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58F0CA3E-8572-455F-8C65-ECD18253AB2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766194"/>
            <a:ext cx="5091806" cy="5091806"/>
          </a:xfrm>
          <a:prstGeom prst="rect">
            <a:avLst/>
          </a:prstGeom>
        </p:spPr>
      </p:pic>
      <p:sp>
        <p:nvSpPr>
          <p:cNvPr id="22" name="Заголовок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lang="ru-RU" sz="36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ru-RU" dirty="0"/>
              <a:t>ЩЕЛКНИТЕ, ЧТОБЫ ИЗМЕНИТЬ СТИЛЬ ОБРАЗЦА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ru-RU" sz="1800">
                <a:solidFill>
                  <a:schemeClr val="tx1"/>
                </a:solidFill>
              </a:defRPr>
            </a:lvl1pPr>
            <a:lvl2pPr marL="457200" indent="0">
              <a:buNone/>
              <a:defRPr lang="ru-RU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ru-RU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ru-RU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70437" y="4438028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Рисунок 36" descr="Изображение с аксессуаром&#10;&#10;Описание создано автоматически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Полилиния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-405065" y="4144749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gradFill>
            <a:gsLst>
              <a:gs pos="49000">
                <a:srgbClr val="3245C8"/>
              </a:gs>
              <a:gs pos="0">
                <a:schemeClr val="accent1">
                  <a:shade val="30000"/>
                  <a:satMod val="115000"/>
                </a:schemeClr>
              </a:gs>
              <a:gs pos="61000">
                <a:schemeClr val="accent1">
                  <a:shade val="67500"/>
                  <a:satMod val="115000"/>
                </a:schemeClr>
              </a:gs>
              <a:gs pos="85000">
                <a:schemeClr val="accent1">
                  <a:shade val="100000"/>
                  <a:satMod val="115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lang="ru-RU" sz="3600" cap="all" baseline="0"/>
            </a:lvl1pPr>
          </a:lstStyle>
          <a:p>
            <a:pPr rtl="0"/>
            <a:r>
              <a:rPr lang="ru-RU" dirty="0"/>
              <a:t>СТИЛЬ ОБРАЗЦА ЗАГОЛОВКА</a:t>
            </a:r>
          </a:p>
        </p:txBody>
      </p:sp>
      <p:sp>
        <p:nvSpPr>
          <p:cNvPr id="12" name="Подзаголовок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wrap="square" lIns="0" tIns="0" rIns="0" bIns="0" rtlCol="0" anchor="ctr" anchorCtr="0">
            <a:noAutofit/>
          </a:bodyPr>
          <a:lstStyle>
            <a:lvl1pPr marL="0" indent="0" algn="l">
              <a:buNone/>
              <a:defRPr lang="ru-RU" sz="2000" cap="none" spc="0" baseline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ЩЕЛКНИТЕ, ЧТОБЫ ИЗМЕНИТЬ СТИЛЬ ОБРАЗЦА ПОДЗАГОЛОВКА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типа объект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lang="ru-RU" sz="3600" baseline="0"/>
            </a:lvl1pPr>
          </a:lstStyle>
          <a:p>
            <a:pPr rtl="0"/>
            <a:r>
              <a:rPr lang="ru-RU" dirty="0"/>
              <a:t>ЩЕЛКНИТЕ, ЧТОБЫ ИЗМЕНИТЬ СТИЛЬ ОБРАЗЦА ЗАГОЛОВКА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1AA2D4AB-975C-45E2-8C42-514FA7F3AE87}"/>
              </a:ext>
            </a:extLst>
          </p:cNvPr>
          <p:cNvSpPr>
            <a:spLocks noChangeAspect="1"/>
          </p:cNvSpPr>
          <p:nvPr userDrawn="1"/>
        </p:nvSpPr>
        <p:spPr>
          <a:xfrm>
            <a:off x="104847" y="2359342"/>
            <a:ext cx="4493493" cy="449349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Овал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62092" y="2359342"/>
            <a:ext cx="1411557" cy="1411557"/>
          </a:xfrm>
          <a:prstGeom prst="ellipse">
            <a:avLst/>
          </a:prstGeom>
          <a:gradFill>
            <a:gsLst>
              <a:gs pos="48000">
                <a:srgbClr val="6375EA"/>
              </a:gs>
              <a:gs pos="0">
                <a:schemeClr val="accent1"/>
              </a:gs>
              <a:gs pos="100000">
                <a:srgbClr val="7C8BED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ru-RU" sz="2400" b="1">
                <a:latin typeface="+mn-lt"/>
                <a:cs typeface="+mn-cs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ru-RU" sz="2400" b="1">
                <a:latin typeface="+mn-lt"/>
                <a:cs typeface="+mn-cs"/>
              </a:defRPr>
            </a:lvl1pPr>
            <a:lvl2pPr marL="457200" indent="0">
              <a:buNone/>
              <a:defRPr lang="ru-RU" sz="2000" b="1"/>
            </a:lvl2pPr>
            <a:lvl3pPr marL="914400" indent="0">
              <a:buNone/>
              <a:defRPr lang="ru-RU" sz="1800" b="1"/>
            </a:lvl3pPr>
            <a:lvl4pPr marL="1371600" indent="0">
              <a:buNone/>
              <a:defRPr lang="ru-RU" sz="1600" b="1"/>
            </a:lvl4pPr>
            <a:lvl5pPr marL="1828800" indent="0">
              <a:buNone/>
              <a:defRPr lang="ru-RU" sz="1600" b="1"/>
            </a:lvl5pPr>
            <a:lvl6pPr marL="2286000" indent="0">
              <a:buNone/>
              <a:defRPr lang="ru-RU" sz="1600" b="1"/>
            </a:lvl6pPr>
            <a:lvl7pPr marL="2743200" indent="0">
              <a:buNone/>
              <a:defRPr lang="ru-RU" sz="1600" b="1"/>
            </a:lvl7pPr>
            <a:lvl8pPr marL="3200400" indent="0">
              <a:buNone/>
              <a:defRPr lang="ru-RU" sz="1600" b="1"/>
            </a:lvl8pPr>
            <a:lvl9pPr marL="3657600" indent="0">
              <a:buNone/>
              <a:defRPr lang="ru-RU"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 lang="ru-RU">
                <a:latin typeface="+mn-lt"/>
                <a:cs typeface="+mn-cs"/>
              </a:defRPr>
            </a:lvl1pPr>
            <a:lvl2pPr>
              <a:defRPr lang="ru-RU">
                <a:latin typeface="+mn-lt"/>
                <a:cs typeface="+mn-cs"/>
              </a:defRPr>
            </a:lvl2pPr>
            <a:lvl3pPr>
              <a:defRPr lang="ru-RU">
                <a:latin typeface="+mn-lt"/>
                <a:cs typeface="+mn-cs"/>
              </a:defRPr>
            </a:lvl3pPr>
            <a:lvl4pPr>
              <a:defRPr lang="ru-RU">
                <a:latin typeface="+mn-lt"/>
                <a:cs typeface="+mn-cs"/>
              </a:defRPr>
            </a:lvl4pPr>
            <a:lvl5pPr>
              <a:defRPr lang="ru-RU">
                <a:latin typeface="+mn-lt"/>
                <a:cs typeface="+mn-cs"/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олилиния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lang="ru-RU" sz="3000" b="0" i="0" spc="0" baseline="0">
                <a:latin typeface="+mn-lt"/>
                <a:cs typeface="+mn-cs"/>
              </a:defRPr>
            </a:lvl1pPr>
          </a:lstStyle>
          <a:p>
            <a:pPr rtl="0"/>
            <a:r>
              <a:rPr lang="ru-RU" dirty="0"/>
              <a:t>СТИЛЬ ОБРАЗЦА ЗАГОЛОВКА</a:t>
            </a:r>
          </a:p>
        </p:txBody>
      </p:sp>
      <p:sp>
        <p:nvSpPr>
          <p:cNvPr id="8" name="Подзаголовок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ru-RU" sz="1800" b="1" spc="0"/>
            </a:lvl1pPr>
            <a:lvl2pPr marL="457200" indent="0" algn="ctr">
              <a:buNone/>
              <a:defRPr lang="ru-RU" sz="2000"/>
            </a:lvl2pPr>
            <a:lvl3pPr marL="914400" indent="0" algn="ctr">
              <a:buNone/>
              <a:defRPr lang="ru-RU" sz="1800"/>
            </a:lvl3pPr>
            <a:lvl4pPr marL="1371600" indent="0" algn="ctr">
              <a:buNone/>
              <a:defRPr lang="ru-RU" sz="1600"/>
            </a:lvl4pPr>
            <a:lvl5pPr marL="1828800" indent="0" algn="ctr">
              <a:buNone/>
              <a:defRPr lang="ru-RU" sz="1600"/>
            </a:lvl5pPr>
            <a:lvl6pPr marL="2286000" indent="0" algn="ctr">
              <a:buNone/>
              <a:defRPr lang="ru-RU" sz="1600"/>
            </a:lvl6pPr>
            <a:lvl7pPr marL="2743200" indent="0" algn="ctr">
              <a:buNone/>
              <a:defRPr lang="ru-RU" sz="1600"/>
            </a:lvl7pPr>
            <a:lvl8pPr marL="3200400" indent="0" algn="ctr">
              <a:buNone/>
              <a:defRPr lang="ru-RU" sz="1600"/>
            </a:lvl8pPr>
            <a:lvl9pPr marL="3657600" indent="0" algn="ctr">
              <a:buNone/>
              <a:defRPr lang="ru-RU" sz="1600"/>
            </a:lvl9pPr>
          </a:lstStyle>
          <a:p>
            <a:pPr rtl="0"/>
            <a:r>
              <a:rPr lang="ru-RU" dirty="0"/>
              <a:t>Щелкните здесь, чтобы изменить стиль образца подзаголовка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8D5C730-0373-4230-92CB-9B9690F8D36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74317" y="2058343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ru-RU" sz="3600" baseline="0"/>
            </a:lvl1pPr>
          </a:lstStyle>
          <a:p>
            <a:pPr rtl="0"/>
            <a:r>
              <a:rPr lang="ru-RU" dirty="0"/>
              <a:t>НАЖМИТЕ, ЧТОБЫ ИЗМЕНИТЬ ОБРАЗЕЦ ЗАГОЛОВКА</a:t>
            </a:r>
          </a:p>
        </p:txBody>
      </p:sp>
      <p:sp>
        <p:nvSpPr>
          <p:cNvPr id="6" name="Рисунок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1" name="Текст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 dirty="0"/>
              <a:t>Имя</a:t>
            </a:r>
          </a:p>
        </p:txBody>
      </p:sp>
      <p:sp>
        <p:nvSpPr>
          <p:cNvPr id="11" name="Текст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25" name="Рисунок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7" name="Текст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 dirty="0"/>
              <a:t>Имя</a:t>
            </a:r>
          </a:p>
        </p:txBody>
      </p:sp>
      <p:sp>
        <p:nvSpPr>
          <p:cNvPr id="28" name="Текст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26" name="Рисунок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8" name="Текст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4" name="Текст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/>
              <a:t>Должность</a:t>
            </a:r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ru-RU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9" name="Текст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ru-RU" sz="1800" b="1" i="0" spc="20" baseline="0">
                <a:solidFill>
                  <a:schemeClr val="bg1"/>
                </a:solidFill>
                <a:latin typeface="+mn-lt"/>
                <a:cs typeface="+mn-cs"/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36" name="Текст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ru-RU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ru-RU" dirty="0"/>
              <a:t>Должность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/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lang="ru-RU"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ru-RU"/>
              <a:t>Заголовок презентации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ru-RU"/>
            </a:defPPr>
          </a:lstStyle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ru-RU"/>
            </a:defPPr>
          </a:lstStyle>
          <a:p>
            <a:pPr lvl="0" rtl="0"/>
            <a:r>
              <a:rPr lang="ru-RU" dirty="0"/>
              <a:t>ЩЕЛКНИТЕ, ЧТОБЫ ИЗМЕНИТЬ СТИЛИ ТЕКСТА ОБРАЗЦА СЛАЙДА</a:t>
            </a:r>
          </a:p>
          <a:p>
            <a:pPr lvl="1" rtl="0"/>
            <a:r>
              <a:rPr lang="ru-RU" dirty="0"/>
              <a:t>ВТОРОЙ УРОВЕНЬ</a:t>
            </a:r>
          </a:p>
          <a:p>
            <a:pPr lvl="2" rtl="0"/>
            <a:r>
              <a:rPr lang="ru-RU" dirty="0"/>
              <a:t>ТРЕТИЙ УРОВЕНЬ</a:t>
            </a:r>
          </a:p>
          <a:p>
            <a:pPr lvl="3" rtl="0"/>
            <a:r>
              <a:rPr lang="ru-RU" dirty="0"/>
              <a:t>ЧЕТВЕРТЫЙ УРОВЕНЬ</a:t>
            </a:r>
          </a:p>
          <a:p>
            <a:pPr lvl="4" rtl="0"/>
            <a:r>
              <a:rPr lang="ru-RU" dirty="0"/>
              <a:t>ПЯТЫЙ УРОВЕНЬ</a:t>
            </a:r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ru-RU"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ru-RU"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lang="ru-RU"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2200" b="0" i="0" kern="1200">
          <a:solidFill>
            <a:schemeClr val="tx1"/>
          </a:solidFill>
          <a:latin typeface="+mn-lt"/>
          <a:ea typeface="+mn-ea"/>
          <a:cs typeface="Calibri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2000" b="0" i="0" kern="1200">
          <a:solidFill>
            <a:schemeClr val="tx1"/>
          </a:solidFill>
          <a:latin typeface="+mn-lt"/>
          <a:ea typeface="+mn-ea"/>
          <a:cs typeface="Calibri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1800" b="0" i="0" kern="1200">
          <a:solidFill>
            <a:schemeClr val="tx1"/>
          </a:solidFill>
          <a:latin typeface="+mn-lt"/>
          <a:ea typeface="+mn-ea"/>
          <a:cs typeface="Calibri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ru-RU" sz="1800" b="0" i="0" kern="1200">
          <a:solidFill>
            <a:schemeClr val="tx1"/>
          </a:solidFill>
          <a:latin typeface="+mn-lt"/>
          <a:ea typeface="+mn-ea"/>
          <a:cs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1pPr>
      <a:lvl2pPr marL="457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2pPr>
      <a:lvl3pPr marL="914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3pPr>
      <a:lvl4pPr marL="1371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4pPr>
      <a:lvl5pPr marL="18288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5pPr>
      <a:lvl6pPr marL="22860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6pPr>
      <a:lvl7pPr marL="27432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7pPr>
      <a:lvl8pPr marL="32004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8pPr>
      <a:lvl9pPr marL="3657600" algn="l" defTabSz="914400" rtl="0" eaLnBrk="1" latinLnBrk="0" hangingPunct="1">
        <a:defRPr lang="ru-RU" sz="1800" kern="1200">
          <a:solidFill>
            <a:schemeClr val="tx1"/>
          </a:solidFill>
          <a:latin typeface="+mn-cs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одзаголовок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2114" y="4420324"/>
            <a:ext cx="5553347" cy="677338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200" b="1" dirty="0">
                <a:solidFill>
                  <a:schemeClr val="tx1">
                    <a:lumMod val="50000"/>
                  </a:schemeClr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Выполнил: студент гр. иук2-12б, Гвоздев К.П.</a:t>
            </a:r>
          </a:p>
          <a:p>
            <a:pPr rtl="0"/>
            <a:r>
              <a:rPr lang="ru-RU" sz="1200" b="1" dirty="0">
                <a:solidFill>
                  <a:schemeClr val="tx1">
                    <a:lumMod val="50000"/>
                  </a:schemeClr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Проверила</a:t>
            </a:r>
            <a:r>
              <a:rPr lang="en-US" sz="1200" b="1" dirty="0">
                <a:solidFill>
                  <a:schemeClr val="tx1">
                    <a:lumMod val="50000"/>
                  </a:schemeClr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: </a:t>
            </a:r>
            <a:r>
              <a:rPr lang="ru-RU" sz="1200" b="1" dirty="0">
                <a:solidFill>
                  <a:schemeClr val="tx1">
                    <a:lumMod val="50000"/>
                  </a:schemeClr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Белова </a:t>
            </a:r>
            <a:r>
              <a:rPr lang="ru-RU" sz="1200" b="1" dirty="0" err="1">
                <a:solidFill>
                  <a:schemeClr val="tx1">
                    <a:lumMod val="50000"/>
                  </a:schemeClr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И.к</a:t>
            </a:r>
            <a:r>
              <a:rPr lang="ru-RU" sz="1200" b="1" dirty="0">
                <a:solidFill>
                  <a:schemeClr val="tx1">
                    <a:lumMod val="50000"/>
                  </a:schemeClr>
                </a:solidFill>
                <a:latin typeface="Bahnschrift" panose="020B0502040204020203" pitchFamily="34" charset="0"/>
                <a:cs typeface="Arial" panose="020B0604020202020204" pitchFamily="34" charset="0"/>
              </a:rPr>
              <a:t>.</a:t>
            </a:r>
          </a:p>
          <a:p>
            <a:pPr rtl="0"/>
            <a:endParaRPr lang="ru-RU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2400" y="3242505"/>
            <a:ext cx="7187861" cy="1322238"/>
          </a:xfrm>
        </p:spPr>
        <p:txBody>
          <a:bodyPr rtlCol="0"/>
          <a:lstStyle>
            <a:defPPr>
              <a:defRPr lang="ru-RU"/>
            </a:defPPr>
          </a:lstStyle>
          <a:p>
            <a:pPr algn="ctr" rtl="0"/>
            <a:r>
              <a:rPr lang="ru-RU" sz="2600" dirty="0">
                <a:solidFill>
                  <a:schemeClr val="tx1">
                    <a:lumMod val="50000"/>
                  </a:schemeClr>
                </a:solidFill>
                <a:effectLst/>
                <a:latin typeface="Gabriola" panose="04040605051002020D02" pitchFamily="82" charset="0"/>
                <a:ea typeface="Times New Roman" panose="02020603050405020304" pitchFamily="18" charset="0"/>
              </a:rPr>
              <a:t>Программное обеспечение информационно-вычислительных систем</a:t>
            </a:r>
            <a:endParaRPr lang="ru-RU" sz="2600" dirty="0">
              <a:solidFill>
                <a:schemeClr val="tx1">
                  <a:lumMod val="50000"/>
                </a:schemeClr>
              </a:solidFill>
              <a:latin typeface="Gabriola" panose="04040605051002020D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837" y="2081299"/>
            <a:ext cx="10127672" cy="92188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3300" dirty="0"/>
              <a:t>СПАСИБО</a:t>
            </a:r>
            <a:r>
              <a:rPr lang="en-US" sz="3300" dirty="0"/>
              <a:t> </a:t>
            </a:r>
            <a:r>
              <a:rPr lang="ru-RU" sz="3300" dirty="0"/>
              <a:t>за внимание! </a:t>
            </a: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9364" y="3145535"/>
            <a:ext cx="7287491" cy="1731890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2000" dirty="0"/>
              <a:t>Более подробно ознакомиться с файлами работы вы можете тут</a:t>
            </a:r>
            <a:r>
              <a:rPr lang="en-US" sz="2000" dirty="0"/>
              <a:t>: </a:t>
            </a:r>
            <a:endParaRPr lang="ru-RU" sz="2000" dirty="0"/>
          </a:p>
          <a:p>
            <a:pPr rtl="0"/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Программное обеспечение информационно-вычислительных систем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b="1" smtClean="0"/>
              <a:pPr rtl="0"/>
              <a:t>10</a:t>
            </a:fld>
            <a:endParaRPr lang="ru-RU" b="1" dirty="0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291A20A-33BB-467A-93AE-430DE488B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1578" y="3705537"/>
            <a:ext cx="3069336" cy="3069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icture background">
            <a:extLst>
              <a:ext uri="{FF2B5EF4-FFF2-40B4-BE49-F238E27FC236}">
                <a16:creationId xmlns:a16="http://schemas.microsoft.com/office/drawing/2014/main" id="{6D35A3F7-5BC7-4BF3-8257-5AFCEE480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261" y="1368538"/>
            <a:ext cx="5334000" cy="355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2" y="433944"/>
            <a:ext cx="5026671" cy="112630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>
                <a:solidFill>
                  <a:schemeClr val="tx1">
                    <a:lumMod val="50000"/>
                  </a:schemeClr>
                </a:solidFill>
              </a:rPr>
              <a:t>ПЛАН</a:t>
            </a:r>
          </a:p>
        </p:txBody>
      </p:sp>
      <p:sp>
        <p:nvSpPr>
          <p:cNvPr id="21" name="Объект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2" y="1858571"/>
            <a:ext cx="5495778" cy="337683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500" dirty="0">
                <a:solidFill>
                  <a:schemeClr val="tx1">
                    <a:lumMod val="50000"/>
                  </a:schemeClr>
                </a:solidFill>
              </a:rPr>
              <a:t>ВВЕДЕНИЕ </a:t>
            </a:r>
          </a:p>
          <a:p>
            <a:pPr rtl="0"/>
            <a:r>
              <a:rPr lang="ru-RU" sz="1500" dirty="0">
                <a:solidFill>
                  <a:schemeClr val="tx1">
                    <a:lumMod val="50000"/>
                  </a:schemeClr>
                </a:solidFill>
              </a:rPr>
              <a:t>Классификация программного обеспечения информационно-вычислительных систем</a:t>
            </a:r>
          </a:p>
          <a:p>
            <a:pPr rtl="0"/>
            <a:r>
              <a:rPr lang="ru-RU" sz="1500" dirty="0">
                <a:solidFill>
                  <a:schemeClr val="tx1">
                    <a:lumMod val="50000"/>
                  </a:schemeClr>
                </a:solidFill>
              </a:rPr>
              <a:t>Системное Программное обеспечение </a:t>
            </a:r>
            <a:r>
              <a:rPr lang="ru-RU" sz="1500" dirty="0" err="1">
                <a:solidFill>
                  <a:schemeClr val="tx1">
                    <a:lumMod val="50000"/>
                  </a:schemeClr>
                </a:solidFill>
              </a:rPr>
              <a:t>ивс</a:t>
            </a:r>
            <a:endParaRPr lang="ru-RU" sz="1500" dirty="0">
              <a:solidFill>
                <a:schemeClr val="tx1">
                  <a:lumMod val="50000"/>
                </a:schemeClr>
              </a:solidFill>
            </a:endParaRPr>
          </a:p>
          <a:p>
            <a:pPr rtl="0"/>
            <a:r>
              <a:rPr lang="ru-RU" sz="1500" dirty="0">
                <a:solidFill>
                  <a:schemeClr val="tx1">
                    <a:lumMod val="50000"/>
                  </a:schemeClr>
                </a:solidFill>
              </a:rPr>
              <a:t>Прикладное программное обеспечение </a:t>
            </a:r>
            <a:r>
              <a:rPr lang="ru-RU" sz="1500" dirty="0" err="1">
                <a:solidFill>
                  <a:schemeClr val="tx1">
                    <a:lumMod val="50000"/>
                  </a:schemeClr>
                </a:solidFill>
              </a:rPr>
              <a:t>ивс</a:t>
            </a:r>
            <a:endParaRPr lang="ru-RU" sz="1500" dirty="0">
              <a:solidFill>
                <a:schemeClr val="tx1">
                  <a:lumMod val="50000"/>
                </a:schemeClr>
              </a:solidFill>
            </a:endParaRPr>
          </a:p>
          <a:p>
            <a:pPr rtl="0"/>
            <a:r>
              <a:rPr lang="ru-RU" sz="1500" dirty="0">
                <a:solidFill>
                  <a:schemeClr val="tx1">
                    <a:lumMod val="50000"/>
                  </a:schemeClr>
                </a:solidFill>
              </a:rPr>
              <a:t>Программное обеспечение для автоматизации процессов</a:t>
            </a:r>
          </a:p>
          <a:p>
            <a:pPr rtl="0"/>
            <a:r>
              <a:rPr lang="ru-RU" sz="1500" dirty="0">
                <a:solidFill>
                  <a:schemeClr val="tx1">
                    <a:lumMod val="50000"/>
                  </a:schemeClr>
                </a:solidFill>
              </a:rPr>
              <a:t>Заключение</a:t>
            </a:r>
          </a:p>
          <a:p>
            <a:pPr rtl="0"/>
            <a:endParaRPr lang="ru-RU" sz="1500" dirty="0"/>
          </a:p>
          <a:p>
            <a:pPr rtl="0"/>
            <a:endParaRPr lang="ru-RU" sz="150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gradFill>
            <a:gsLst>
              <a:gs pos="49000">
                <a:srgbClr val="3245C8">
                  <a:alpha val="94000"/>
                </a:srgbClr>
              </a:gs>
              <a:gs pos="0">
                <a:schemeClr val="accent1">
                  <a:shade val="30000"/>
                  <a:satMod val="115000"/>
                </a:schemeClr>
              </a:gs>
              <a:gs pos="61000">
                <a:schemeClr val="accent1">
                  <a:shade val="67500"/>
                  <a:satMod val="115000"/>
                </a:schemeClr>
              </a:gs>
              <a:gs pos="85000">
                <a:schemeClr val="accent1">
                  <a:shade val="100000"/>
                  <a:satMod val="115000"/>
                </a:schemeClr>
              </a:gs>
            </a:gsLst>
            <a:lin ang="13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gradFill>
            <a:gsLst>
              <a:gs pos="49000">
                <a:srgbClr val="3245C8">
                  <a:alpha val="94000"/>
                </a:srgbClr>
              </a:gs>
              <a:gs pos="0">
                <a:schemeClr val="accent1">
                  <a:shade val="30000"/>
                  <a:satMod val="115000"/>
                </a:schemeClr>
              </a:gs>
              <a:gs pos="61000">
                <a:schemeClr val="accent1">
                  <a:shade val="67500"/>
                  <a:satMod val="115000"/>
                </a:schemeClr>
              </a:gs>
              <a:gs pos="85000">
                <a:schemeClr val="accent1">
                  <a:shade val="100000"/>
                  <a:satMod val="115000"/>
                </a:schemeClr>
              </a:gs>
            </a:gsLst>
            <a:lin ang="13200000" scaled="0"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874" y="959043"/>
            <a:ext cx="3532111" cy="1128519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>
                <a:solidFill>
                  <a:schemeClr val="bg1"/>
                </a:solidFill>
              </a:rPr>
              <a:t>ВВЕДЕНИЕ</a:t>
            </a:r>
          </a:p>
        </p:txBody>
      </p:sp>
      <p:sp>
        <p:nvSpPr>
          <p:cNvPr id="2" name="Текст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86946" y="3"/>
            <a:ext cx="5186271" cy="6857997"/>
          </a:xfrm>
        </p:spPr>
        <p:txBody>
          <a:bodyPr rtlCol="0" anchor="ctr" anchorCtr="0"/>
          <a:lstStyle>
            <a:defPPr>
              <a:defRPr lang="ru-RU"/>
            </a:defPPr>
          </a:lstStyle>
          <a:p>
            <a:pPr rtl="0"/>
            <a:r>
              <a:rPr lang="ru-RU" dirty="0">
                <a:solidFill>
                  <a:schemeClr val="tx1">
                    <a:lumMod val="50000"/>
                  </a:schemeClr>
                </a:solidFill>
              </a:rPr>
              <a:t>Информационно-вычислительные системы (ИВС) — это комплекс программных и аппаратных средств для автоматизации производства и других сфер жизнедеятельности человека. Термин «информационно-вычислительные системы» был впервые использован в 1960-х годах советскими учёными.</a:t>
            </a:r>
          </a:p>
          <a:p>
            <a:pPr rtl="0"/>
            <a:r>
              <a:rPr lang="ru-RU" dirty="0">
                <a:solidFill>
                  <a:schemeClr val="tx1">
                    <a:lumMod val="50000"/>
                  </a:schemeClr>
                </a:solidFill>
              </a:rPr>
              <a:t>ИВС используются для решения различных задач, таких как управление производством, транспортом, энергетикой, образованием, здравоохранением и другими отраслями. Они позволяют автоматизировать процессы сбора, обработки, хранения и передачи информации, а также обеспечивают эффективное взаимодействие между различными участниками этих процессов.</a:t>
            </a:r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Программное обеспечение информационно-вычислительных систем</a:t>
            </a: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b="1" smtClean="0"/>
              <a:pPr rtl="0"/>
              <a:t>3</a:t>
            </a:fld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9600" y="207818"/>
            <a:ext cx="7259782" cy="2576946"/>
          </a:xfrm>
        </p:spPr>
        <p:txBody>
          <a:bodyPr rtlCol="0"/>
          <a:lstStyle>
            <a:defPPr>
              <a:defRPr lang="ru-RU"/>
            </a:defPPr>
          </a:lstStyle>
          <a:p>
            <a:pPr algn="r" rtl="0"/>
            <a:r>
              <a:rPr lang="ru-RU" sz="2800" dirty="0">
                <a:solidFill>
                  <a:schemeClr val="tx1">
                    <a:lumMod val="50000"/>
                  </a:schemeClr>
                </a:solidFill>
              </a:rPr>
              <a:t>КЛАССИФИКАЦИЯ ПРОГРАММНОГО ОБЕСПЕЧЕНИЯ ИНФОРМАЦИОННО-ВВЫЧИСЛИТЕЛЬНЫХ СИСТЕМ</a:t>
            </a:r>
          </a:p>
        </p:txBody>
      </p:sp>
      <p:sp>
        <p:nvSpPr>
          <p:cNvPr id="5" name="Подзаголовок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6291" y="5487978"/>
            <a:ext cx="6501659" cy="1370022"/>
          </a:xfrm>
        </p:spPr>
        <p:txBody>
          <a:bodyPr rtlCol="0" anchor="t" anchorCtr="0"/>
          <a:lstStyle>
            <a:defPPr>
              <a:defRPr lang="ru-RU"/>
            </a:defPPr>
          </a:lstStyle>
          <a:p>
            <a:pPr rtl="0"/>
            <a:r>
              <a:rPr lang="ru-RU" sz="1700" b="1" dirty="0"/>
              <a:t>Инструментальное программное обеспечение</a:t>
            </a:r>
            <a:br>
              <a:rPr lang="en-US" sz="1600" b="1" dirty="0"/>
            </a:br>
            <a:r>
              <a:rPr lang="ru-RU" sz="1500" dirty="0"/>
              <a:t>Набор программных инструментов, которые помогают разработчикам и администраторам в создании, тестировании и сопровождении программного обеспечения.</a:t>
            </a:r>
          </a:p>
        </p:txBody>
      </p:sp>
      <p:sp>
        <p:nvSpPr>
          <p:cNvPr id="7" name="Нижний колонтитул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Программное обеспечение информационно-вычислительных систем</a:t>
            </a:r>
          </a:p>
        </p:txBody>
      </p:sp>
      <p:sp>
        <p:nvSpPr>
          <p:cNvPr id="8" name="Номер слайда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b="1" smtClean="0"/>
              <a:pPr rtl="0"/>
              <a:t>4</a:t>
            </a:fld>
            <a:endParaRPr lang="ru-RU" b="1" dirty="0"/>
          </a:p>
        </p:txBody>
      </p:sp>
      <p:sp>
        <p:nvSpPr>
          <p:cNvPr id="9" name="Подзаголовок 4">
            <a:extLst>
              <a:ext uri="{FF2B5EF4-FFF2-40B4-BE49-F238E27FC236}">
                <a16:creationId xmlns:a16="http://schemas.microsoft.com/office/drawing/2014/main" id="{85E11D57-CF5F-4CF3-9779-053F1F3DB1C3}"/>
              </a:ext>
            </a:extLst>
          </p:cNvPr>
          <p:cNvSpPr txBox="1">
            <a:spLocks/>
          </p:cNvSpPr>
          <p:nvPr/>
        </p:nvSpPr>
        <p:spPr>
          <a:xfrm>
            <a:off x="3470658" y="2688965"/>
            <a:ext cx="6802488" cy="52566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lang="ru-RU" sz="2000" b="0" i="0" kern="1200" cap="none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6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6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r>
              <a:rPr lang="ru-RU" sz="2200" b="1" dirty="0"/>
              <a:t>Существуют 3 вида программного обеспечения ИВС:</a:t>
            </a:r>
          </a:p>
          <a:p>
            <a:endParaRPr lang="ru-RU" sz="2200" b="1" dirty="0"/>
          </a:p>
        </p:txBody>
      </p:sp>
      <p:sp>
        <p:nvSpPr>
          <p:cNvPr id="10" name="Подзаголовок 4">
            <a:extLst>
              <a:ext uri="{FF2B5EF4-FFF2-40B4-BE49-F238E27FC236}">
                <a16:creationId xmlns:a16="http://schemas.microsoft.com/office/drawing/2014/main" id="{08346366-960F-4A7E-908E-0354BD6CBB1C}"/>
              </a:ext>
            </a:extLst>
          </p:cNvPr>
          <p:cNvSpPr txBox="1">
            <a:spLocks/>
          </p:cNvSpPr>
          <p:nvPr/>
        </p:nvSpPr>
        <p:spPr>
          <a:xfrm>
            <a:off x="3470658" y="3118826"/>
            <a:ext cx="7204363" cy="1211720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lang="ru-RU" sz="2000" b="0" i="0" kern="1200" cap="none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6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6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r>
              <a:rPr lang="ru-RU" sz="1700" b="1" dirty="0"/>
              <a:t>Системное программное обеспечение</a:t>
            </a:r>
            <a:br>
              <a:rPr lang="ru-RU" sz="1600" b="1" dirty="0"/>
            </a:br>
            <a:r>
              <a:rPr lang="ru-RU" sz="1500" dirty="0"/>
              <a:t>Программное обеспечение, которое управляет аппаратными ресурсами компьютера и обеспечивает платформу для запуска прикладных программ</a:t>
            </a:r>
          </a:p>
        </p:txBody>
      </p:sp>
      <p:sp>
        <p:nvSpPr>
          <p:cNvPr id="11" name="Подзаголовок 4">
            <a:extLst>
              <a:ext uri="{FF2B5EF4-FFF2-40B4-BE49-F238E27FC236}">
                <a16:creationId xmlns:a16="http://schemas.microsoft.com/office/drawing/2014/main" id="{1CC46165-5DA7-4B56-9270-B789A83C8542}"/>
              </a:ext>
            </a:extLst>
          </p:cNvPr>
          <p:cNvSpPr txBox="1">
            <a:spLocks/>
          </p:cNvSpPr>
          <p:nvPr/>
        </p:nvSpPr>
        <p:spPr>
          <a:xfrm>
            <a:off x="4350327" y="4198664"/>
            <a:ext cx="7204363" cy="142119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lang="ru-RU" sz="2000" b="0" i="0" kern="1200" cap="none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3716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6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828800" indent="0" algn="ctr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6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ru-RU" sz="16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r>
              <a:rPr lang="ru-RU" sz="1700" b="1" dirty="0"/>
              <a:t>Прикладное программное обеспечение</a:t>
            </a:r>
            <a:br>
              <a:rPr lang="ru-RU" sz="1700" b="1" dirty="0"/>
            </a:br>
            <a:r>
              <a:rPr lang="ru-RU" sz="1500" dirty="0"/>
              <a:t>Программы, разработанные для выполнения конкретных задач или решения определенных проблем пользователей. Работает на основе системного программного обеспечения.</a:t>
            </a: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4" y="246187"/>
            <a:ext cx="5497234" cy="187797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>
                <a:solidFill>
                  <a:schemeClr val="tx1">
                    <a:lumMod val="50000"/>
                  </a:schemeClr>
                </a:solidFill>
              </a:rPr>
              <a:t>СИСТЕМНОЕ ПРОГРАММНОЕ ОБЕСПЕЧЕНИЕ ИВС</a:t>
            </a:r>
          </a:p>
        </p:txBody>
      </p:sp>
      <p:graphicFrame>
        <p:nvGraphicFramePr>
          <p:cNvPr id="7" name="Таблица 7">
            <a:extLst>
              <a:ext uri="{FF2B5EF4-FFF2-40B4-BE49-F238E27FC236}">
                <a16:creationId xmlns:a16="http://schemas.microsoft.com/office/drawing/2014/main" id="{AF0DE047-1B7D-F942-8E09-3EFF699BE9A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21403536"/>
              </p:ext>
            </p:extLst>
          </p:nvPr>
        </p:nvGraphicFramePr>
        <p:xfrm>
          <a:off x="5039365" y="88907"/>
          <a:ext cx="6768586" cy="611325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94109">
                  <a:extLst>
                    <a:ext uri="{9D8B030D-6E8A-4147-A177-3AD203B41FA5}">
                      <a16:colId xmlns:a16="http://schemas.microsoft.com/office/drawing/2014/main" val="2918303207"/>
                    </a:ext>
                  </a:extLst>
                </a:gridCol>
                <a:gridCol w="4574477">
                  <a:extLst>
                    <a:ext uri="{9D8B030D-6E8A-4147-A177-3AD203B41FA5}">
                      <a16:colId xmlns:a16="http://schemas.microsoft.com/office/drawing/2014/main" val="1189393465"/>
                    </a:ext>
                  </a:extLst>
                </a:gridCol>
              </a:tblGrid>
              <a:tr h="1293583">
                <a:tc>
                  <a:txBody>
                    <a:bodyPr/>
                    <a:lstStyle>
                      <a:defPPr>
                        <a:defRPr lang="ru-RU"/>
                      </a:defPPr>
                    </a:lstStyle>
                    <a:p>
                      <a:pPr rtl="0"/>
                      <a:r>
                        <a:rPr lang="ru-RU" sz="14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Операционные системы: 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ru-RU"/>
                      </a:def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ru-RU"/>
                      </a:pPr>
                      <a:r>
                        <a:rPr lang="en-US" sz="2400" b="1" i="0" dirty="0">
                          <a:latin typeface="Calibri" panose="020B0504020202020204" pitchFamily="34" charset="77"/>
                          <a:cs typeface="+mn-cs"/>
                        </a:rPr>
                        <a:t>Windows, macOS, Linux</a:t>
                      </a:r>
                      <a:endParaRPr lang="ru-RU" sz="2400" b="1" i="0" dirty="0">
                        <a:latin typeface="Calibri" panose="020B0504020202020204" pitchFamily="34" charset="77"/>
                        <a:cs typeface="Calibri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2157666"/>
                  </a:ext>
                </a:extLst>
              </a:tr>
              <a:tr h="1178762">
                <a:tc>
                  <a:txBody>
                    <a:bodyPr/>
                    <a:lstStyle>
                      <a:defPPr>
                        <a:defRPr lang="ru-RU"/>
                      </a:def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Сетевые операционные системы:</a:t>
                      </a:r>
                      <a:r>
                        <a:rPr lang="ru-RU" sz="1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ru-RU"/>
                      </a:def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ru-RU"/>
                      </a:pPr>
                      <a:r>
                        <a:rPr lang="ru-RU" sz="24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Windows Server, </a:t>
                      </a:r>
                      <a:r>
                        <a:rPr lang="ru-RU" sz="24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macOS</a:t>
                      </a:r>
                      <a:r>
                        <a:rPr lang="ru-RU" sz="24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Server, Linux</a:t>
                      </a:r>
                      <a:endParaRPr lang="ru-RU" sz="2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34722"/>
                  </a:ext>
                </a:extLst>
              </a:tr>
              <a:tr h="1220268">
                <a:tc>
                  <a:txBody>
                    <a:bodyPr/>
                    <a:lstStyle>
                      <a:defPPr>
                        <a:defRPr lang="ru-RU"/>
                      </a:defPPr>
                    </a:lstStyle>
                    <a:p>
                      <a:pPr rtl="0"/>
                      <a:r>
                        <a:rPr lang="ru-RU" sz="14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Системы управления базами данных (СУБД): </a:t>
                      </a:r>
                      <a:endParaRPr lang="ru-RU" sz="1050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ru-RU"/>
                      </a:def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ru-RU"/>
                      </a:pPr>
                      <a:r>
                        <a:rPr lang="en-US" sz="24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MySQL, PostgreSQL, Microsoft SQL Server</a:t>
                      </a:r>
                      <a:endParaRPr lang="ru-RU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403263"/>
                  </a:ext>
                </a:extLst>
              </a:tr>
              <a:tr h="2420643">
                <a:tc>
                  <a:txBody>
                    <a:bodyPr/>
                    <a:lstStyle>
                      <a:defPPr>
                        <a:defRPr lang="ru-RU"/>
                      </a:defPPr>
                    </a:lstStyle>
                    <a:p>
                      <a:pPr rtl="0"/>
                      <a:r>
                        <a:rPr lang="ru-RU" sz="1400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Программное обеспечение для резервного копирования и восстановления данных: 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ru-RU"/>
                      </a:def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ru-RU"/>
                      </a:pPr>
                      <a:r>
                        <a:rPr lang="en-US" sz="24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Acronis True Image, </a:t>
                      </a:r>
                      <a:r>
                        <a:rPr lang="en-US" sz="24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EaseUS</a:t>
                      </a:r>
                      <a:r>
                        <a:rPr lang="en-US" sz="24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Todo</a:t>
                      </a:r>
                      <a:r>
                        <a:rPr lang="en-US" sz="24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Backup, Paragon Backup &amp; Recovery</a:t>
                      </a:r>
                      <a:endParaRPr lang="ru-RU" sz="2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924858"/>
                  </a:ext>
                </a:extLst>
              </a:tr>
            </a:tbl>
          </a:graphicData>
        </a:graphic>
      </p:graphicFrame>
      <p:sp>
        <p:nvSpPr>
          <p:cNvPr id="9" name="Нижний колонтитул 8">
            <a:extLst>
              <a:ext uri="{FF2B5EF4-FFF2-40B4-BE49-F238E27FC236}">
                <a16:creationId xmlns:a16="http://schemas.microsoft.com/office/drawing/2014/main" id="{B38CA53F-F8EE-9AA8-01B7-F90566F1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Программное обеспечение информационно-вычислительных систем</a:t>
            </a:r>
          </a:p>
        </p:txBody>
      </p:sp>
      <p:sp>
        <p:nvSpPr>
          <p:cNvPr id="10" name="Номер слайда 9">
            <a:extLst>
              <a:ext uri="{FF2B5EF4-FFF2-40B4-BE49-F238E27FC236}">
                <a16:creationId xmlns:a16="http://schemas.microsoft.com/office/drawing/2014/main" id="{F85384B4-F5D2-6521-EDF6-AAF2511DE1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b="1" smtClean="0"/>
              <a:pPr rtl="0"/>
              <a:t>5</a:t>
            </a:fld>
            <a:endParaRPr lang="ru-RU" b="1" dirty="0"/>
          </a:p>
        </p:txBody>
      </p: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25138D39-DE26-CACA-E17F-0D30E82AA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2640" y="381000"/>
            <a:ext cx="0" cy="5400675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Овал 14">
            <a:extLst>
              <a:ext uri="{FF2B5EF4-FFF2-40B4-BE49-F238E27FC236}">
                <a16:creationId xmlns:a16="http://schemas.microsoft.com/office/drawing/2014/main" id="{FA3D4B50-54D0-CA63-02B8-46F00CBD04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1405" y="744743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7" name="Овал 16">
            <a:extLst>
              <a:ext uri="{FF2B5EF4-FFF2-40B4-BE49-F238E27FC236}">
                <a16:creationId xmlns:a16="http://schemas.microsoft.com/office/drawing/2014/main" id="{A998E0FB-F056-814D-0480-795EEC9C9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60295" y="1742669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19" name="Овал 18">
            <a:extLst>
              <a:ext uri="{FF2B5EF4-FFF2-40B4-BE49-F238E27FC236}">
                <a16:creationId xmlns:a16="http://schemas.microsoft.com/office/drawing/2014/main" id="{6D179EA3-9F21-20F9-B3EF-80C1C931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50135" y="2943065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2C6B5CE2-4CD6-EA8F-61E1-8184FC066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060295" y="4772254"/>
            <a:ext cx="202470" cy="2024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</a:lstStyle>
          <a:p>
            <a:pPr algn="ctr" rtl="0"/>
            <a:endParaRPr lang="ru-RU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658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Объект 3" descr="Заполнитель временной шкалы ">
            <a:extLst>
              <a:ext uri="{FF2B5EF4-FFF2-40B4-BE49-F238E27FC236}">
                <a16:creationId xmlns:a16="http://schemas.microsoft.com/office/drawing/2014/main" id="{19F9EF88-EB9B-04DD-91EC-4006E9AC3D8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027231317"/>
              </p:ext>
            </p:extLst>
          </p:nvPr>
        </p:nvGraphicFramePr>
        <p:xfrm>
          <a:off x="285050" y="1319514"/>
          <a:ext cx="11252868" cy="4860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537029"/>
            <a:ext cx="10122632" cy="1180012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>
                <a:solidFill>
                  <a:schemeClr val="tx1">
                    <a:lumMod val="50000"/>
                  </a:schemeClr>
                </a:solidFill>
              </a:rPr>
              <a:t>ПРИКЛАДНОЕ ПРОГРАММНОЕ ОБЕСПЕЧЕНИЕ ИВС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Программное обеспечение информационно-вычислительных систем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b="1" smtClean="0"/>
              <a:pPr rtl="0"/>
              <a:t>6</a:t>
            </a:fld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2646176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F2C975-C0D8-5635-3CD4-B28EE3571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>
                <a:solidFill>
                  <a:schemeClr val="tx1">
                    <a:lumMod val="50000"/>
                  </a:schemeClr>
                </a:solidFill>
              </a:rPr>
              <a:t>Все должно быть сделано так просто, как это возможно. Но не проще.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62B6991-4690-5E5C-1B86-4715D2403B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>
                <a:solidFill>
                  <a:schemeClr val="tx1">
                    <a:lumMod val="50000"/>
                  </a:schemeClr>
                </a:solidFill>
              </a:rPr>
              <a:t>Альберт Эйнштейн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2FC8D39-E9E2-B0C8-13B1-31595C9896D1}"/>
              </a:ext>
            </a:extLst>
          </p:cNvPr>
          <p:cNvSpPr/>
          <p:nvPr/>
        </p:nvSpPr>
        <p:spPr>
          <a:xfrm>
            <a:off x="560110" y="801377"/>
            <a:ext cx="668389" cy="707886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</a:lstStyle>
          <a:p>
            <a:pPr rtl="0"/>
            <a:r>
              <a:rPr lang="ru-RU" sz="4000" b="1" dirty="0">
                <a:solidFill>
                  <a:schemeClr val="accent1"/>
                </a:solidFill>
                <a:latin typeface="Gill Sans Ultra Bold" panose="020B0A02020104020203" pitchFamily="34" charset="77"/>
              </a:rPr>
              <a:t>“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AEC9DCBA-073E-C693-608A-D60E4C7CD5BF}"/>
              </a:ext>
            </a:extLst>
          </p:cNvPr>
          <p:cNvSpPr/>
          <p:nvPr/>
        </p:nvSpPr>
        <p:spPr>
          <a:xfrm>
            <a:off x="8609885" y="1801064"/>
            <a:ext cx="569827" cy="707886"/>
          </a:xfrm>
          <a:prstGeom prst="rect">
            <a:avLst/>
          </a:prstGeom>
        </p:spPr>
        <p:txBody>
          <a:bodyPr wrap="square" rtlCol="0">
            <a:spAutoFit/>
          </a:bodyPr>
          <a:lstStyle>
            <a:defPPr>
              <a:defRPr lang="ru-RU"/>
            </a:defPPr>
          </a:lstStyle>
          <a:p>
            <a:pPr rtl="0"/>
            <a:r>
              <a:rPr lang="ru-RU" sz="4000" b="1" dirty="0">
                <a:solidFill>
                  <a:schemeClr val="accent1"/>
                </a:solidFill>
                <a:latin typeface="Gill Sans Ultra Bold" panose="020B0A02020104020203" pitchFamily="34" charset="77"/>
              </a:rPr>
              <a:t>”</a:t>
            </a:r>
          </a:p>
        </p:txBody>
      </p:sp>
      <p:sp>
        <p:nvSpPr>
          <p:cNvPr id="11" name="Нижний колонтитул 10">
            <a:extLst>
              <a:ext uri="{FF2B5EF4-FFF2-40B4-BE49-F238E27FC236}">
                <a16:creationId xmlns:a16="http://schemas.microsoft.com/office/drawing/2014/main" id="{F0FE709F-757F-9DAB-DC56-68FD7C46F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Программное обеспечение информационно-вычислительных систем</a:t>
            </a:r>
          </a:p>
        </p:txBody>
      </p:sp>
      <p:sp>
        <p:nvSpPr>
          <p:cNvPr id="12" name="Номер слайда 11">
            <a:extLst>
              <a:ext uri="{FF2B5EF4-FFF2-40B4-BE49-F238E27FC236}">
                <a16:creationId xmlns:a16="http://schemas.microsoft.com/office/drawing/2014/main" id="{EA7158D5-C54E-C1C2-70BB-D7F577BB8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b="1" smtClean="0"/>
              <a:pPr rtl="0"/>
              <a:t>7</a:t>
            </a:fld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Заголовок 15">
            <a:extLst>
              <a:ext uri="{FF2B5EF4-FFF2-40B4-BE49-F238E27FC236}">
                <a16:creationId xmlns:a16="http://schemas.microsoft.com/office/drawing/2014/main" id="{9EA43EF1-009B-DB7B-7D0C-2867BEE96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1805" y="238625"/>
            <a:ext cx="5257800" cy="153890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2800" dirty="0">
                <a:solidFill>
                  <a:schemeClr val="tx1">
                    <a:lumMod val="50000"/>
                  </a:schemeClr>
                </a:solidFill>
              </a:rPr>
              <a:t>ПРОГРАММНОЕ ОБЕСПЕЧЕНИЕ ДЛЯ АВТОМАТИЗАЦИИ ПРОЦЕССОВ</a:t>
            </a:r>
          </a:p>
        </p:txBody>
      </p:sp>
      <p:sp>
        <p:nvSpPr>
          <p:cNvPr id="91" name="Текст 90">
            <a:extLst>
              <a:ext uri="{FF2B5EF4-FFF2-40B4-BE49-F238E27FC236}">
                <a16:creationId xmlns:a16="http://schemas.microsoft.com/office/drawing/2014/main" id="{8B0290DE-3F6E-5FEE-C40F-C7B3E29C3A7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52791" y="2010229"/>
            <a:ext cx="5753520" cy="321966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600" dirty="0">
                <a:solidFill>
                  <a:schemeClr val="tx1">
                    <a:lumMod val="50000"/>
                  </a:schemeClr>
                </a:solidFill>
              </a:rPr>
              <a:t>CRM-системы</a:t>
            </a:r>
          </a:p>
        </p:txBody>
      </p:sp>
      <p:sp>
        <p:nvSpPr>
          <p:cNvPr id="95" name="Текст 94">
            <a:extLst>
              <a:ext uri="{FF2B5EF4-FFF2-40B4-BE49-F238E27FC236}">
                <a16:creationId xmlns:a16="http://schemas.microsoft.com/office/drawing/2014/main" id="{9C9924F1-3753-74B2-DDD5-B5340BB785A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51805" y="2389346"/>
            <a:ext cx="6158595" cy="828692"/>
          </a:xfrm>
        </p:spPr>
        <p:txBody>
          <a:bodyPr rtlCol="0"/>
          <a:lstStyle>
            <a:defPPr>
              <a:defRPr lang="ru-RU"/>
            </a:defPPr>
          </a:lstStyle>
          <a:p>
            <a:pPr rtl="0">
              <a:buNone/>
            </a:pPr>
            <a:r>
              <a:rPr lang="ru-RU" sz="1300" dirty="0">
                <a:solidFill>
                  <a:schemeClr val="tx1">
                    <a:lumMod val="50000"/>
                  </a:schemeClr>
                </a:solidFill>
              </a:rPr>
              <a:t>(</a:t>
            </a:r>
            <a:r>
              <a:rPr lang="ru-RU" sz="1300" dirty="0" err="1">
                <a:solidFill>
                  <a:schemeClr val="tx1">
                    <a:lumMod val="50000"/>
                  </a:schemeClr>
                </a:solidFill>
              </a:rPr>
              <a:t>OkoCRM</a:t>
            </a:r>
            <a:r>
              <a:rPr lang="ru-RU" sz="1300" dirty="0">
                <a:solidFill>
                  <a:schemeClr val="tx1">
                    <a:lumMod val="50000"/>
                  </a:schemeClr>
                </a:solidFill>
              </a:rPr>
              <a:t>, «1С:CRM», </a:t>
            </a:r>
            <a:r>
              <a:rPr lang="ru-RU" sz="1300" dirty="0" err="1">
                <a:solidFill>
                  <a:schemeClr val="tx1">
                    <a:lumMod val="50000"/>
                  </a:schemeClr>
                </a:solidFill>
              </a:rPr>
              <a:t>WireCRM</a:t>
            </a:r>
            <a:r>
              <a:rPr lang="ru-RU" sz="1300" dirty="0">
                <a:solidFill>
                  <a:schemeClr val="tx1">
                    <a:lumMod val="50000"/>
                  </a:schemeClr>
                </a:solidFill>
              </a:rPr>
              <a:t>) — для управления продажами и клиентским сервисом.  Капитализация по нижнему уровню для определения оценочной стоимости</a:t>
            </a:r>
          </a:p>
        </p:txBody>
      </p:sp>
      <p:sp>
        <p:nvSpPr>
          <p:cNvPr id="35" name="Нижний колонтитул 34">
            <a:extLst>
              <a:ext uri="{FF2B5EF4-FFF2-40B4-BE49-F238E27FC236}">
                <a16:creationId xmlns:a16="http://schemas.microsoft.com/office/drawing/2014/main" id="{978E9DBF-D6A0-80E9-5F4C-B1782C5CD470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Программное обеспечение информационно-вычислительных систем</a:t>
            </a:r>
          </a:p>
        </p:txBody>
      </p:sp>
      <p:sp>
        <p:nvSpPr>
          <p:cNvPr id="36" name="Номер слайда 35">
            <a:extLst>
              <a:ext uri="{FF2B5EF4-FFF2-40B4-BE49-F238E27FC236}">
                <a16:creationId xmlns:a16="http://schemas.microsoft.com/office/drawing/2014/main" id="{B6B0F1EA-6238-43CB-79BF-1872F34BB86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b="1" smtClean="0"/>
              <a:pPr rtl="0"/>
              <a:t>8</a:t>
            </a:fld>
            <a:endParaRPr lang="ru-RU" b="1" dirty="0"/>
          </a:p>
        </p:txBody>
      </p:sp>
      <p:sp>
        <p:nvSpPr>
          <p:cNvPr id="18" name="Текст 90">
            <a:extLst>
              <a:ext uri="{FF2B5EF4-FFF2-40B4-BE49-F238E27FC236}">
                <a16:creationId xmlns:a16="http://schemas.microsoft.com/office/drawing/2014/main" id="{2A366A08-06E0-4903-8151-39C740FBFE53}"/>
              </a:ext>
            </a:extLst>
          </p:cNvPr>
          <p:cNvSpPr txBox="1">
            <a:spLocks/>
          </p:cNvSpPr>
          <p:nvPr/>
        </p:nvSpPr>
        <p:spPr>
          <a:xfrm>
            <a:off x="851805" y="3057055"/>
            <a:ext cx="5753520" cy="32196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2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HRM-</a:t>
            </a:r>
            <a:r>
              <a:rPr lang="ru-RU" sz="1600" dirty="0">
                <a:solidFill>
                  <a:schemeClr val="tx1">
                    <a:lumMod val="50000"/>
                  </a:schemeClr>
                </a:solidFill>
              </a:rPr>
              <a:t>системы </a:t>
            </a:r>
          </a:p>
        </p:txBody>
      </p:sp>
      <p:sp>
        <p:nvSpPr>
          <p:cNvPr id="19" name="Текст 94">
            <a:extLst>
              <a:ext uri="{FF2B5EF4-FFF2-40B4-BE49-F238E27FC236}">
                <a16:creationId xmlns:a16="http://schemas.microsoft.com/office/drawing/2014/main" id="{895B0069-E4CA-4458-88BD-BCE4E4AF14D2}"/>
              </a:ext>
            </a:extLst>
          </p:cNvPr>
          <p:cNvSpPr txBox="1">
            <a:spLocks/>
          </p:cNvSpPr>
          <p:nvPr/>
        </p:nvSpPr>
        <p:spPr>
          <a:xfrm>
            <a:off x="850819" y="3436172"/>
            <a:ext cx="6158595" cy="8286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ru-RU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2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ru-RU" sz="1300" dirty="0">
                <a:solidFill>
                  <a:schemeClr val="tx1">
                    <a:lumMod val="50000"/>
                  </a:schemeClr>
                </a:solidFill>
              </a:rPr>
              <a:t>(СБИС, «БОСС-Кадровик», «1С:Зарплата и управление персоналом») — для автоматизации кадрового делопроизводства и управления персоналом.</a:t>
            </a:r>
          </a:p>
        </p:txBody>
      </p:sp>
      <p:sp>
        <p:nvSpPr>
          <p:cNvPr id="20" name="Текст 90">
            <a:extLst>
              <a:ext uri="{FF2B5EF4-FFF2-40B4-BE49-F238E27FC236}">
                <a16:creationId xmlns:a16="http://schemas.microsoft.com/office/drawing/2014/main" id="{CA21F0C5-62A1-4544-8840-16D5AA9E1705}"/>
              </a:ext>
            </a:extLst>
          </p:cNvPr>
          <p:cNvSpPr txBox="1">
            <a:spLocks/>
          </p:cNvSpPr>
          <p:nvPr/>
        </p:nvSpPr>
        <p:spPr>
          <a:xfrm>
            <a:off x="851805" y="4103881"/>
            <a:ext cx="5753520" cy="32196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2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ECM-</a:t>
            </a:r>
            <a:r>
              <a:rPr lang="ru-RU" sz="1600" dirty="0">
                <a:solidFill>
                  <a:schemeClr val="tx1">
                    <a:lumMod val="50000"/>
                  </a:schemeClr>
                </a:solidFill>
              </a:rPr>
              <a:t>системы </a:t>
            </a:r>
          </a:p>
        </p:txBody>
      </p:sp>
      <p:sp>
        <p:nvSpPr>
          <p:cNvPr id="21" name="Текст 94">
            <a:extLst>
              <a:ext uri="{FF2B5EF4-FFF2-40B4-BE49-F238E27FC236}">
                <a16:creationId xmlns:a16="http://schemas.microsoft.com/office/drawing/2014/main" id="{87BB6915-668D-467E-804B-86091C676702}"/>
              </a:ext>
            </a:extLst>
          </p:cNvPr>
          <p:cNvSpPr txBox="1">
            <a:spLocks/>
          </p:cNvSpPr>
          <p:nvPr/>
        </p:nvSpPr>
        <p:spPr>
          <a:xfrm>
            <a:off x="850819" y="4482998"/>
            <a:ext cx="6158595" cy="8286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ru-RU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2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ru-RU" sz="1300" dirty="0">
                <a:solidFill>
                  <a:schemeClr val="tx1">
                    <a:lumMod val="50000"/>
                  </a:schemeClr>
                </a:solidFill>
              </a:rPr>
              <a:t>(ЭОС, </a:t>
            </a:r>
            <a:r>
              <a:rPr lang="ru-RU" sz="1300" dirty="0" err="1">
                <a:solidFill>
                  <a:schemeClr val="tx1">
                    <a:lumMod val="50000"/>
                  </a:schemeClr>
                </a:solidFill>
              </a:rPr>
              <a:t>Directum</a:t>
            </a:r>
            <a:r>
              <a:rPr lang="ru-RU" sz="1300" dirty="0">
                <a:solidFill>
                  <a:schemeClr val="tx1">
                    <a:lumMod val="50000"/>
                  </a:schemeClr>
                </a:solidFill>
              </a:rPr>
              <a:t>, </a:t>
            </a:r>
            <a:r>
              <a:rPr lang="ru-RU" sz="1300" dirty="0" err="1">
                <a:solidFill>
                  <a:schemeClr val="tx1">
                    <a:lumMod val="50000"/>
                  </a:schemeClr>
                </a:solidFill>
              </a:rPr>
              <a:t>Docsvision</a:t>
            </a:r>
            <a:r>
              <a:rPr lang="ru-RU" sz="1300" dirty="0">
                <a:solidFill>
                  <a:schemeClr val="tx1">
                    <a:lumMod val="50000"/>
                  </a:schemeClr>
                </a:solidFill>
              </a:rPr>
              <a:t>, ELMA BPM) — для управления корпоративным контентом и электронным документооборотом.</a:t>
            </a:r>
          </a:p>
        </p:txBody>
      </p:sp>
      <p:sp>
        <p:nvSpPr>
          <p:cNvPr id="24" name="Текст 90">
            <a:extLst>
              <a:ext uri="{FF2B5EF4-FFF2-40B4-BE49-F238E27FC236}">
                <a16:creationId xmlns:a16="http://schemas.microsoft.com/office/drawing/2014/main" id="{19B6DE69-A5B4-4EB4-8986-FDDDBDDE1D85}"/>
              </a:ext>
            </a:extLst>
          </p:cNvPr>
          <p:cNvSpPr txBox="1">
            <a:spLocks/>
          </p:cNvSpPr>
          <p:nvPr/>
        </p:nvSpPr>
        <p:spPr>
          <a:xfrm>
            <a:off x="850818" y="5150707"/>
            <a:ext cx="5753520" cy="321966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Tx/>
              <a:buNone/>
              <a:defRPr lang="ru-RU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2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r>
              <a:rPr lang="en-US" sz="1600" dirty="0">
                <a:solidFill>
                  <a:schemeClr val="tx1">
                    <a:lumMod val="50000"/>
                  </a:schemeClr>
                </a:solidFill>
              </a:rPr>
              <a:t>ERP-</a:t>
            </a:r>
            <a:r>
              <a:rPr lang="ru-RU" sz="1600" dirty="0">
                <a:solidFill>
                  <a:schemeClr val="tx1">
                    <a:lumMod val="50000"/>
                  </a:schemeClr>
                </a:solidFill>
              </a:rPr>
              <a:t>системы</a:t>
            </a:r>
          </a:p>
        </p:txBody>
      </p:sp>
      <p:sp>
        <p:nvSpPr>
          <p:cNvPr id="25" name="Текст 94">
            <a:extLst>
              <a:ext uri="{FF2B5EF4-FFF2-40B4-BE49-F238E27FC236}">
                <a16:creationId xmlns:a16="http://schemas.microsoft.com/office/drawing/2014/main" id="{668C38FC-13DD-4CB2-ABCF-775C364F74BA}"/>
              </a:ext>
            </a:extLst>
          </p:cNvPr>
          <p:cNvSpPr txBox="1">
            <a:spLocks/>
          </p:cNvSpPr>
          <p:nvPr/>
        </p:nvSpPr>
        <p:spPr>
          <a:xfrm>
            <a:off x="849832" y="5529824"/>
            <a:ext cx="6158595" cy="82869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ru-RU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ru-RU" sz="1400" b="0" i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2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20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ru-RU" sz="1800" b="0" i="0" kern="1200">
                <a:solidFill>
                  <a:schemeClr val="tx1"/>
                </a:solidFill>
                <a:latin typeface="+mn-lt"/>
                <a:ea typeface="+mn-ea"/>
                <a:cs typeface="Calibri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ru-RU" sz="1800" kern="1200">
                <a:solidFill>
                  <a:schemeClr val="tx1"/>
                </a:solidFill>
                <a:latin typeface="+mn-cs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ru-RU" sz="1300" dirty="0">
                <a:solidFill>
                  <a:schemeClr val="tx1">
                    <a:lumMod val="50000"/>
                  </a:schemeClr>
                </a:solidFill>
              </a:rPr>
              <a:t>(«1С», «</a:t>
            </a:r>
            <a:r>
              <a:rPr lang="ru-RU" sz="1300" dirty="0" err="1">
                <a:solidFill>
                  <a:schemeClr val="tx1">
                    <a:lumMod val="50000"/>
                  </a:schemeClr>
                </a:solidFill>
              </a:rPr>
              <a:t>РосБизнесСофт</a:t>
            </a:r>
            <a:r>
              <a:rPr lang="ru-RU" sz="1300" dirty="0">
                <a:solidFill>
                  <a:schemeClr val="tx1">
                    <a:lumMod val="50000"/>
                  </a:schemeClr>
                </a:solidFill>
              </a:rPr>
              <a:t>», «Парус») — комплексные модульные системы для управления бизнес-процессами на предприятии.</a:t>
            </a:r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0F5738A1-5698-4054-BA3A-41273E4FAD6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35221" r="35221"/>
          <a:stretch>
            <a:fillRect/>
          </a:stretch>
        </p:blipFill>
        <p:spPr/>
      </p:pic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5FFDC54D-EF75-401D-B882-5E70DC17D12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25532" r="25532"/>
          <a:stretch>
            <a:fillRect/>
          </a:stretch>
        </p:blipFill>
        <p:spPr/>
      </p:pic>
      <p:pic>
        <p:nvPicPr>
          <p:cNvPr id="40" name="Рисунок 39">
            <a:extLst>
              <a:ext uri="{FF2B5EF4-FFF2-40B4-BE49-F238E27FC236}">
                <a16:creationId xmlns:a16="http://schemas.microsoft.com/office/drawing/2014/main" id="{BA37BC25-2DC5-4BB6-9333-092D5F2347D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l="21253" r="2125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5" y="692760"/>
            <a:ext cx="4488872" cy="979204"/>
          </a:xfrm>
        </p:spPr>
        <p:txBody>
          <a:bodyPr rtlCol="0" anchor="b" anchorCtr="0"/>
          <a:lstStyle>
            <a:defPPr>
              <a:defRPr lang="ru-RU"/>
            </a:defPPr>
          </a:lstStyle>
          <a:p>
            <a:pPr rtl="0"/>
            <a:r>
              <a:rPr lang="ru-RU" dirty="0" err="1">
                <a:solidFill>
                  <a:schemeClr val="tx1">
                    <a:lumMod val="50000"/>
                  </a:schemeClr>
                </a:solidFill>
              </a:rPr>
              <a:t>зАКЛЮЧЕНИЕ</a:t>
            </a:r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3964" y="1748718"/>
            <a:ext cx="6974097" cy="4929724"/>
          </a:xfrm>
        </p:spPr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sz="1600" dirty="0">
                <a:solidFill>
                  <a:schemeClr val="tx1">
                    <a:lumMod val="50000"/>
                  </a:schemeClr>
                </a:solidFill>
              </a:rPr>
              <a:t>Программное обеспечение — это важнейший компонент информационно-вычислительных систем (ИВС), который отвечает за управление ресурсами, обработку данных, автоматизацию процессов и взаимодействие пользователей.</a:t>
            </a:r>
          </a:p>
          <a:p>
            <a:pPr rtl="0"/>
            <a:r>
              <a:rPr lang="ru-RU" sz="1600" dirty="0">
                <a:solidFill>
                  <a:schemeClr val="tx1">
                    <a:lumMod val="50000"/>
                  </a:schemeClr>
                </a:solidFill>
              </a:rPr>
              <a:t>В последнее время в развитии программного обеспечения ИВС наблюдается ряд тенденций: интеграция различных видов ПО, активное использование облачных технологий, внедрение искусственного интеллекта и машинного обучения, а также значительное повышение уровня безопасности и защиты информации.</a:t>
            </a:r>
          </a:p>
          <a:p>
            <a:pPr rtl="0"/>
            <a:r>
              <a:rPr lang="ru-RU" sz="1600" dirty="0">
                <a:solidFill>
                  <a:schemeClr val="tx1">
                    <a:lumMod val="50000"/>
                  </a:schemeClr>
                </a:solidFill>
              </a:rPr>
              <a:t>Эти тенденции способствуют улучшению эффективности и качества работы информационных систем, делая их более удобными и доступными для пользователей.</a:t>
            </a:r>
          </a:p>
        </p:txBody>
      </p:sp>
      <p:sp>
        <p:nvSpPr>
          <p:cNvPr id="84" name="Текст 83">
            <a:extLst>
              <a:ext uri="{FF2B5EF4-FFF2-40B4-BE49-F238E27FC236}">
                <a16:creationId xmlns:a16="http://schemas.microsoft.com/office/drawing/2014/main" id="{F6A0489E-C8E2-CAE5-9FFC-28CC9E0860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07355" y="2482001"/>
            <a:ext cx="2121408" cy="2121408"/>
          </a:xfrm>
          <a:gradFill>
            <a:gsLst>
              <a:gs pos="100000">
                <a:srgbClr val="7C8BED"/>
              </a:gs>
              <a:gs pos="0">
                <a:schemeClr val="accent1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10800000" scaled="0"/>
          </a:gradFill>
        </p:spPr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85" name="Текст 84">
            <a:extLst>
              <a:ext uri="{FF2B5EF4-FFF2-40B4-BE49-F238E27FC236}">
                <a16:creationId xmlns:a16="http://schemas.microsoft.com/office/drawing/2014/main" id="{D396BF65-AA7F-3F0F-FE49-EA87C28282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gradFill>
            <a:gsLst>
              <a:gs pos="91000">
                <a:srgbClr val="7C8BED"/>
              </a:gs>
              <a:gs pos="0">
                <a:schemeClr val="accent1"/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</a:gradFill>
        </p:spPr>
        <p:txBody>
          <a:bodyPr rtlCol="0"/>
          <a:lstStyle>
            <a:defPPr>
              <a:defRPr lang="ru-RU"/>
            </a:defPPr>
          </a:lstStyle>
          <a:p>
            <a:pPr rtl="0"/>
            <a:endParaRPr lang="ru-RU" dirty="0"/>
          </a:p>
        </p:txBody>
      </p:sp>
      <p:sp>
        <p:nvSpPr>
          <p:cNvPr id="2" name="Нижний колонтитул 1">
            <a:extLst>
              <a:ext uri="{FF2B5EF4-FFF2-40B4-BE49-F238E27FC236}">
                <a16:creationId xmlns:a16="http://schemas.microsoft.com/office/drawing/2014/main" id="{EB4325A5-D39C-C1D3-2E04-F741DCBB2B5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r>
              <a:rPr lang="ru-RU" dirty="0"/>
              <a:t>Программное обеспечение информационно-вычислительных систем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E6C7ECE-6B8F-A6C6-C92D-4C1BB62455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ru-RU"/>
            </a:defPPr>
          </a:lstStyle>
          <a:p>
            <a:pPr rtl="0"/>
            <a:fld id="{09A01C0A-2BB6-49E7-91A3-DCB9F9F59583}" type="slidenum">
              <a:rPr lang="ru-RU" b="1" smtClean="0"/>
              <a:pPr rtl="0"/>
              <a:t>9</a:t>
            </a:fld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Calibri"/>
        <a:ea typeface=""/>
        <a:cs typeface="Calibri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612511_TF34357351_Win32" id="{3C97B414-B4F7-4C3E-B410-CF083A695DBE}" vid="{97B7DC3C-02F2-46AC-9C9C-08A6D4DC8CA8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Темная модернистская презентация</Template>
  <TotalTime>514</TotalTime>
  <Words>656</Words>
  <Application>Microsoft Office PowerPoint</Application>
  <PresentationFormat>Широкоэкранный</PresentationFormat>
  <Paragraphs>83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Arial Black</vt:lpstr>
      <vt:lpstr>Bahnschrift</vt:lpstr>
      <vt:lpstr>Calibri</vt:lpstr>
      <vt:lpstr>Gabriola</vt:lpstr>
      <vt:lpstr>Gill Sans Ultra Bold</vt:lpstr>
      <vt:lpstr>Тема Office</vt:lpstr>
      <vt:lpstr>Программное обеспечение информационно-вычислительных систем</vt:lpstr>
      <vt:lpstr>ПЛАН</vt:lpstr>
      <vt:lpstr>ВВЕДЕНИЕ</vt:lpstr>
      <vt:lpstr>КЛАССИФИКАЦИЯ ПРОГРАММНОГО ОБЕСПЕЧЕНИЯ ИНФОРМАЦИОННО-ВВЫЧИСЛИТЕЛЬНЫХ СИСТЕМ</vt:lpstr>
      <vt:lpstr>СИСТЕМНОЕ ПРОГРАММНОЕ ОБЕСПЕЧЕНИЕ ИВС</vt:lpstr>
      <vt:lpstr>ПРИКЛАДНОЕ ПРОГРАММНОЕ ОБЕСПЕЧЕНИЕ ИВС</vt:lpstr>
      <vt:lpstr>Все должно быть сделано так просто, как это возможно. Но не проще.</vt:lpstr>
      <vt:lpstr>ПРОГРАММНОЕ ОБЕСПЕЧЕНИЕ ДЛЯ АВТОМАТИЗАЦИИ ПРОЦЕССОВ</vt:lpstr>
      <vt:lpstr>зАКЛЮЧЕНИЕ</vt:lpstr>
      <vt:lpstr>СПАСИБО за внимание!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Программное обеспечение информационно-вычислительных систем</dc:title>
  <dc:creator>dizarizago .</dc:creator>
  <cp:lastModifiedBy>dizarizago .</cp:lastModifiedBy>
  <cp:revision>32</cp:revision>
  <dcterms:created xsi:type="dcterms:W3CDTF">2024-10-18T19:16:11Z</dcterms:created>
  <dcterms:modified xsi:type="dcterms:W3CDTF">2024-10-20T11:40:36Z</dcterms:modified>
</cp:coreProperties>
</file>